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 id="266" r:id="rId13"/>
    <p:sldId id="264" r:id="rId14"/>
    <p:sldId id="267" r:id="rId15"/>
    <p:sldId id="265"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1" r:id="rId29"/>
    <p:sldId id="282" r:id="rId30"/>
    <p:sldId id="280" r:id="rId31"/>
    <p:sldId id="283" r:id="rId32"/>
    <p:sldId id="284" r:id="rId33"/>
    <p:sldId id="285" r:id="rId34"/>
    <p:sldId id="286" r:id="rId35"/>
    <p:sldId id="287" r:id="rId36"/>
    <p:sldId id="288" r:id="rId37"/>
    <p:sldId id="289" r:id="rId38"/>
    <p:sldId id="290" r:id="rId39"/>
    <p:sldId id="291" r:id="rId40"/>
    <p:sldId id="292" r:id="rId41"/>
    <p:sldId id="29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6B7F88-5727-4A03-BE4F-B580230AD388}" type="doc">
      <dgm:prSet loTypeId="urn:microsoft.com/office/officeart/2005/8/layout/pyramid1" loCatId="pyramid" qsTypeId="urn:microsoft.com/office/officeart/2005/8/quickstyle/simple1" qsCatId="simple" csTypeId="urn:microsoft.com/office/officeart/2005/8/colors/accent1_2" csCatId="accent1" phldr="1"/>
      <dgm:spPr/>
    </dgm:pt>
    <dgm:pt modelId="{26A2F272-363E-4813-B136-063F77DEC541}">
      <dgm:prSet phldrT="[Text]"/>
      <dgm:spPr/>
      <dgm:t>
        <a:bodyPr/>
        <a:lstStyle/>
        <a:p>
          <a:r>
            <a:rPr lang="en-US" dirty="0" smtClean="0"/>
            <a:t>Generalizations and Principles</a:t>
          </a:r>
          <a:endParaRPr lang="en-US" dirty="0"/>
        </a:p>
      </dgm:t>
    </dgm:pt>
    <dgm:pt modelId="{5626C11E-9112-46CC-B847-06A07B903333}" type="parTrans" cxnId="{A51EF66C-1C86-42F5-AF48-59743D2AD4E8}">
      <dgm:prSet/>
      <dgm:spPr/>
      <dgm:t>
        <a:bodyPr/>
        <a:lstStyle/>
        <a:p>
          <a:endParaRPr lang="en-US"/>
        </a:p>
      </dgm:t>
    </dgm:pt>
    <dgm:pt modelId="{A7CBE65F-DCF7-40A1-B8F1-D44383F18FA5}" type="sibTrans" cxnId="{A51EF66C-1C86-42F5-AF48-59743D2AD4E8}">
      <dgm:prSet/>
      <dgm:spPr/>
      <dgm:t>
        <a:bodyPr/>
        <a:lstStyle/>
        <a:p>
          <a:endParaRPr lang="en-US"/>
        </a:p>
      </dgm:t>
    </dgm:pt>
    <dgm:pt modelId="{F98EA137-F1B4-411D-ADEE-A38745CC39B6}">
      <dgm:prSet phldrT="[Text]"/>
      <dgm:spPr/>
      <dgm:t>
        <a:bodyPr/>
        <a:lstStyle/>
        <a:p>
          <a:r>
            <a:rPr lang="en-US" dirty="0" smtClean="0"/>
            <a:t>Key Concepts and Core Processes</a:t>
          </a:r>
          <a:endParaRPr lang="en-US" dirty="0"/>
        </a:p>
      </dgm:t>
    </dgm:pt>
    <dgm:pt modelId="{53BF5FCC-40F6-416C-9375-6F5D032BE744}" type="parTrans" cxnId="{BFFA423C-04B2-4A9E-AC54-9991C4BAAF41}">
      <dgm:prSet/>
      <dgm:spPr/>
      <dgm:t>
        <a:bodyPr/>
        <a:lstStyle/>
        <a:p>
          <a:endParaRPr lang="en-US"/>
        </a:p>
      </dgm:t>
    </dgm:pt>
    <dgm:pt modelId="{671916CD-9BAC-4064-A354-8163F228FB63}" type="sibTrans" cxnId="{BFFA423C-04B2-4A9E-AC54-9991C4BAAF41}">
      <dgm:prSet/>
      <dgm:spPr/>
      <dgm:t>
        <a:bodyPr/>
        <a:lstStyle/>
        <a:p>
          <a:endParaRPr lang="en-US"/>
        </a:p>
      </dgm:t>
    </dgm:pt>
    <dgm:pt modelId="{4F9309B9-B388-421D-A431-BBBAF0199092}">
      <dgm:prSet phldrT="[Text]"/>
      <dgm:spPr/>
      <dgm:t>
        <a:bodyPr/>
        <a:lstStyle/>
        <a:p>
          <a:r>
            <a:rPr lang="en-US" dirty="0" smtClean="0"/>
            <a:t>Facts and Skills</a:t>
          </a:r>
          <a:endParaRPr lang="en-US" dirty="0"/>
        </a:p>
      </dgm:t>
    </dgm:pt>
    <dgm:pt modelId="{A8EDB791-B553-4D82-8BC9-56B795B995FA}" type="parTrans" cxnId="{8F53B0E9-6E41-4E4C-B668-1D8D3D803EF3}">
      <dgm:prSet/>
      <dgm:spPr/>
      <dgm:t>
        <a:bodyPr/>
        <a:lstStyle/>
        <a:p>
          <a:endParaRPr lang="en-US"/>
        </a:p>
      </dgm:t>
    </dgm:pt>
    <dgm:pt modelId="{BDA149E9-7810-432A-8575-A747B8FE706E}" type="sibTrans" cxnId="{8F53B0E9-6E41-4E4C-B668-1D8D3D803EF3}">
      <dgm:prSet/>
      <dgm:spPr/>
      <dgm:t>
        <a:bodyPr/>
        <a:lstStyle/>
        <a:p>
          <a:endParaRPr lang="en-US"/>
        </a:p>
      </dgm:t>
    </dgm:pt>
    <dgm:pt modelId="{9DD3DD65-54BE-4E56-936C-E020730F21E9}" type="pres">
      <dgm:prSet presAssocID="{A86B7F88-5727-4A03-BE4F-B580230AD388}" presName="Name0" presStyleCnt="0">
        <dgm:presLayoutVars>
          <dgm:dir/>
          <dgm:animLvl val="lvl"/>
          <dgm:resizeHandles val="exact"/>
        </dgm:presLayoutVars>
      </dgm:prSet>
      <dgm:spPr/>
    </dgm:pt>
    <dgm:pt modelId="{F29826D4-556E-4816-AA31-3CBC1F2DB953}" type="pres">
      <dgm:prSet presAssocID="{26A2F272-363E-4813-B136-063F77DEC541}" presName="Name8" presStyleCnt="0"/>
      <dgm:spPr/>
    </dgm:pt>
    <dgm:pt modelId="{5825DA99-8CDE-43E1-8110-67F093D0E587}" type="pres">
      <dgm:prSet presAssocID="{26A2F272-363E-4813-B136-063F77DEC541}" presName="level" presStyleLbl="node1" presStyleIdx="0" presStyleCnt="3">
        <dgm:presLayoutVars>
          <dgm:chMax val="1"/>
          <dgm:bulletEnabled val="1"/>
        </dgm:presLayoutVars>
      </dgm:prSet>
      <dgm:spPr/>
    </dgm:pt>
    <dgm:pt modelId="{F3915FC4-E5EB-4402-9C9B-25EE55A36875}" type="pres">
      <dgm:prSet presAssocID="{26A2F272-363E-4813-B136-063F77DEC541}" presName="levelTx" presStyleLbl="revTx" presStyleIdx="0" presStyleCnt="0">
        <dgm:presLayoutVars>
          <dgm:chMax val="1"/>
          <dgm:bulletEnabled val="1"/>
        </dgm:presLayoutVars>
      </dgm:prSet>
      <dgm:spPr/>
    </dgm:pt>
    <dgm:pt modelId="{438AE85C-BCE8-4BB4-B4FE-5E08328A5874}" type="pres">
      <dgm:prSet presAssocID="{F98EA137-F1B4-411D-ADEE-A38745CC39B6}" presName="Name8" presStyleCnt="0"/>
      <dgm:spPr/>
    </dgm:pt>
    <dgm:pt modelId="{1B872CCD-00C1-4C2B-ADB0-D99980A68A4A}" type="pres">
      <dgm:prSet presAssocID="{F98EA137-F1B4-411D-ADEE-A38745CC39B6}" presName="level" presStyleLbl="node1" presStyleIdx="1" presStyleCnt="3">
        <dgm:presLayoutVars>
          <dgm:chMax val="1"/>
          <dgm:bulletEnabled val="1"/>
        </dgm:presLayoutVars>
      </dgm:prSet>
      <dgm:spPr/>
    </dgm:pt>
    <dgm:pt modelId="{5DCD6A70-AB67-487A-B185-EF6E8B5283FD}" type="pres">
      <dgm:prSet presAssocID="{F98EA137-F1B4-411D-ADEE-A38745CC39B6}" presName="levelTx" presStyleLbl="revTx" presStyleIdx="0" presStyleCnt="0">
        <dgm:presLayoutVars>
          <dgm:chMax val="1"/>
          <dgm:bulletEnabled val="1"/>
        </dgm:presLayoutVars>
      </dgm:prSet>
      <dgm:spPr/>
    </dgm:pt>
    <dgm:pt modelId="{254FEFAD-22E7-42A7-9BAA-2025F91A1D33}" type="pres">
      <dgm:prSet presAssocID="{4F9309B9-B388-421D-A431-BBBAF0199092}" presName="Name8" presStyleCnt="0"/>
      <dgm:spPr/>
    </dgm:pt>
    <dgm:pt modelId="{72011E5E-6754-4256-BD02-06FEFB4BCB50}" type="pres">
      <dgm:prSet presAssocID="{4F9309B9-B388-421D-A431-BBBAF0199092}" presName="level" presStyleLbl="node1" presStyleIdx="2" presStyleCnt="3">
        <dgm:presLayoutVars>
          <dgm:chMax val="1"/>
          <dgm:bulletEnabled val="1"/>
        </dgm:presLayoutVars>
      </dgm:prSet>
      <dgm:spPr/>
      <dgm:t>
        <a:bodyPr/>
        <a:lstStyle/>
        <a:p>
          <a:endParaRPr lang="en-US"/>
        </a:p>
      </dgm:t>
    </dgm:pt>
    <dgm:pt modelId="{740A09FA-2E78-43F8-BCA5-7F5EF84E6EE9}" type="pres">
      <dgm:prSet presAssocID="{4F9309B9-B388-421D-A431-BBBAF0199092}" presName="levelTx" presStyleLbl="revTx" presStyleIdx="0" presStyleCnt="0">
        <dgm:presLayoutVars>
          <dgm:chMax val="1"/>
          <dgm:bulletEnabled val="1"/>
        </dgm:presLayoutVars>
      </dgm:prSet>
      <dgm:spPr/>
      <dgm:t>
        <a:bodyPr/>
        <a:lstStyle/>
        <a:p>
          <a:endParaRPr lang="en-US"/>
        </a:p>
      </dgm:t>
    </dgm:pt>
  </dgm:ptLst>
  <dgm:cxnLst>
    <dgm:cxn modelId="{512C62CE-5304-4BC9-AD61-06CE85E40C69}" type="presOf" srcId="{4F9309B9-B388-421D-A431-BBBAF0199092}" destId="{740A09FA-2E78-43F8-BCA5-7F5EF84E6EE9}" srcOrd="1" destOrd="0" presId="urn:microsoft.com/office/officeart/2005/8/layout/pyramid1"/>
    <dgm:cxn modelId="{E6A9E3C1-F09D-458E-AACF-996F3EDCC83F}" type="presOf" srcId="{26A2F272-363E-4813-B136-063F77DEC541}" destId="{5825DA99-8CDE-43E1-8110-67F093D0E587}" srcOrd="0" destOrd="0" presId="urn:microsoft.com/office/officeart/2005/8/layout/pyramid1"/>
    <dgm:cxn modelId="{6F9766C2-CA79-4BCC-A4C4-6E2D7EB79422}" type="presOf" srcId="{4F9309B9-B388-421D-A431-BBBAF0199092}" destId="{72011E5E-6754-4256-BD02-06FEFB4BCB50}" srcOrd="0" destOrd="0" presId="urn:microsoft.com/office/officeart/2005/8/layout/pyramid1"/>
    <dgm:cxn modelId="{A51EF66C-1C86-42F5-AF48-59743D2AD4E8}" srcId="{A86B7F88-5727-4A03-BE4F-B580230AD388}" destId="{26A2F272-363E-4813-B136-063F77DEC541}" srcOrd="0" destOrd="0" parTransId="{5626C11E-9112-46CC-B847-06A07B903333}" sibTransId="{A7CBE65F-DCF7-40A1-B8F1-D44383F18FA5}"/>
    <dgm:cxn modelId="{49E9716A-EDE0-4827-B231-8EAA55C2C268}" type="presOf" srcId="{F98EA137-F1B4-411D-ADEE-A38745CC39B6}" destId="{5DCD6A70-AB67-487A-B185-EF6E8B5283FD}" srcOrd="1" destOrd="0" presId="urn:microsoft.com/office/officeart/2005/8/layout/pyramid1"/>
    <dgm:cxn modelId="{BFFA423C-04B2-4A9E-AC54-9991C4BAAF41}" srcId="{A86B7F88-5727-4A03-BE4F-B580230AD388}" destId="{F98EA137-F1B4-411D-ADEE-A38745CC39B6}" srcOrd="1" destOrd="0" parTransId="{53BF5FCC-40F6-416C-9375-6F5D032BE744}" sibTransId="{671916CD-9BAC-4064-A354-8163F228FB63}"/>
    <dgm:cxn modelId="{753D7347-8690-4AF5-8293-A5232EBD6120}" type="presOf" srcId="{F98EA137-F1B4-411D-ADEE-A38745CC39B6}" destId="{1B872CCD-00C1-4C2B-ADB0-D99980A68A4A}" srcOrd="0" destOrd="0" presId="urn:microsoft.com/office/officeart/2005/8/layout/pyramid1"/>
    <dgm:cxn modelId="{8F53B0E9-6E41-4E4C-B668-1D8D3D803EF3}" srcId="{A86B7F88-5727-4A03-BE4F-B580230AD388}" destId="{4F9309B9-B388-421D-A431-BBBAF0199092}" srcOrd="2" destOrd="0" parTransId="{A8EDB791-B553-4D82-8BC9-56B795B995FA}" sibTransId="{BDA149E9-7810-432A-8575-A747B8FE706E}"/>
    <dgm:cxn modelId="{38FB47DB-A062-4C16-9C5F-4ED53F672B45}" type="presOf" srcId="{26A2F272-363E-4813-B136-063F77DEC541}" destId="{F3915FC4-E5EB-4402-9C9B-25EE55A36875}" srcOrd="1" destOrd="0" presId="urn:microsoft.com/office/officeart/2005/8/layout/pyramid1"/>
    <dgm:cxn modelId="{5DC8A431-ABAC-4AD8-820F-6795E36F57D3}" type="presOf" srcId="{A86B7F88-5727-4A03-BE4F-B580230AD388}" destId="{9DD3DD65-54BE-4E56-936C-E020730F21E9}" srcOrd="0" destOrd="0" presId="urn:microsoft.com/office/officeart/2005/8/layout/pyramid1"/>
    <dgm:cxn modelId="{CC2AAF7A-F95D-4A40-8F7E-A1BF3035C923}" type="presParOf" srcId="{9DD3DD65-54BE-4E56-936C-E020730F21E9}" destId="{F29826D4-556E-4816-AA31-3CBC1F2DB953}" srcOrd="0" destOrd="0" presId="urn:microsoft.com/office/officeart/2005/8/layout/pyramid1"/>
    <dgm:cxn modelId="{D119CB3F-4F5C-4200-ABB0-E73485A50936}" type="presParOf" srcId="{F29826D4-556E-4816-AA31-3CBC1F2DB953}" destId="{5825DA99-8CDE-43E1-8110-67F093D0E587}" srcOrd="0" destOrd="0" presId="urn:microsoft.com/office/officeart/2005/8/layout/pyramid1"/>
    <dgm:cxn modelId="{C25EC07E-0CF2-400F-835A-F4C3300E1C78}" type="presParOf" srcId="{F29826D4-556E-4816-AA31-3CBC1F2DB953}" destId="{F3915FC4-E5EB-4402-9C9B-25EE55A36875}" srcOrd="1" destOrd="0" presId="urn:microsoft.com/office/officeart/2005/8/layout/pyramid1"/>
    <dgm:cxn modelId="{C1075DD8-BE7D-4F54-BA9B-BF805A210C2D}" type="presParOf" srcId="{9DD3DD65-54BE-4E56-936C-E020730F21E9}" destId="{438AE85C-BCE8-4BB4-B4FE-5E08328A5874}" srcOrd="1" destOrd="0" presId="urn:microsoft.com/office/officeart/2005/8/layout/pyramid1"/>
    <dgm:cxn modelId="{E9973573-6FB4-46BB-9C75-F4E1AF7224A4}" type="presParOf" srcId="{438AE85C-BCE8-4BB4-B4FE-5E08328A5874}" destId="{1B872CCD-00C1-4C2B-ADB0-D99980A68A4A}" srcOrd="0" destOrd="0" presId="urn:microsoft.com/office/officeart/2005/8/layout/pyramid1"/>
    <dgm:cxn modelId="{4D198BA5-815C-40BB-A674-EDC15C375B29}" type="presParOf" srcId="{438AE85C-BCE8-4BB4-B4FE-5E08328A5874}" destId="{5DCD6A70-AB67-487A-B185-EF6E8B5283FD}" srcOrd="1" destOrd="0" presId="urn:microsoft.com/office/officeart/2005/8/layout/pyramid1"/>
    <dgm:cxn modelId="{9A1A9532-0E9B-420D-82FC-C802A7A6E2EE}" type="presParOf" srcId="{9DD3DD65-54BE-4E56-936C-E020730F21E9}" destId="{254FEFAD-22E7-42A7-9BAA-2025F91A1D33}" srcOrd="2" destOrd="0" presId="urn:microsoft.com/office/officeart/2005/8/layout/pyramid1"/>
    <dgm:cxn modelId="{C139980F-FAE3-45F9-BF59-FC5E239BF43F}" type="presParOf" srcId="{254FEFAD-22E7-42A7-9BAA-2025F91A1D33}" destId="{72011E5E-6754-4256-BD02-06FEFB4BCB50}" srcOrd="0" destOrd="0" presId="urn:microsoft.com/office/officeart/2005/8/layout/pyramid1"/>
    <dgm:cxn modelId="{9AFE326F-5D76-48F7-B5AE-8858F6DEB140}" type="presParOf" srcId="{254FEFAD-22E7-42A7-9BAA-2025F91A1D33}" destId="{740A09FA-2E78-43F8-BCA5-7F5EF84E6EE9}"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3EECA0-B457-43A6-AE29-203F1D9E49CF}"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3EA2CCDD-0D9E-4914-8CD3-61A8931FE3EA}">
      <dgm:prSet phldrT="[Text]" phldr="1"/>
      <dgm:spPr>
        <a:ln>
          <a:solidFill>
            <a:schemeClr val="accent1">
              <a:lumMod val="75000"/>
            </a:schemeClr>
          </a:solidFill>
        </a:ln>
      </dgm:spPr>
      <dgm:t>
        <a:bodyPr/>
        <a:lstStyle/>
        <a:p>
          <a:endParaRPr lang="en-US"/>
        </a:p>
      </dgm:t>
    </dgm:pt>
    <dgm:pt modelId="{D7420983-99C2-4806-8362-41FF980ACAB4}" type="parTrans" cxnId="{91B59743-A50D-455F-9660-F451BE6362FF}">
      <dgm:prSet/>
      <dgm:spPr/>
      <dgm:t>
        <a:bodyPr/>
        <a:lstStyle/>
        <a:p>
          <a:endParaRPr lang="en-US"/>
        </a:p>
      </dgm:t>
    </dgm:pt>
    <dgm:pt modelId="{82ED4F7A-5BA5-41DF-9C2C-E7791F76C53D}" type="sibTrans" cxnId="{91B59743-A50D-455F-9660-F451BE6362FF}">
      <dgm:prSet/>
      <dgm:spPr/>
      <dgm:t>
        <a:bodyPr/>
        <a:lstStyle/>
        <a:p>
          <a:endParaRPr lang="en-US"/>
        </a:p>
      </dgm:t>
    </dgm:pt>
    <dgm:pt modelId="{0268F22C-B66E-4A3A-85C7-62D64E139D24}">
      <dgm:prSet phldrT="[Text]" phldr="1"/>
      <dgm:spPr>
        <a:solidFill>
          <a:schemeClr val="accent1">
            <a:lumMod val="60000"/>
            <a:lumOff val="40000"/>
          </a:schemeClr>
        </a:solidFill>
        <a:ln>
          <a:solidFill>
            <a:schemeClr val="accent1">
              <a:lumMod val="75000"/>
            </a:schemeClr>
          </a:solidFill>
        </a:ln>
      </dgm:spPr>
      <dgm:t>
        <a:bodyPr/>
        <a:lstStyle/>
        <a:p>
          <a:endParaRPr lang="en-US"/>
        </a:p>
      </dgm:t>
    </dgm:pt>
    <dgm:pt modelId="{5B894C17-3A35-4FB2-8217-6EC26EE1FF37}" type="parTrans" cxnId="{E1E73E54-9006-4756-BC90-8A1E6DF87407}">
      <dgm:prSet/>
      <dgm:spPr/>
      <dgm:t>
        <a:bodyPr/>
        <a:lstStyle/>
        <a:p>
          <a:endParaRPr lang="en-US"/>
        </a:p>
      </dgm:t>
    </dgm:pt>
    <dgm:pt modelId="{F0C77137-ED1E-4D6C-9D27-C1D8BD5A6C72}" type="sibTrans" cxnId="{E1E73E54-9006-4756-BC90-8A1E6DF87407}">
      <dgm:prSet/>
      <dgm:spPr/>
      <dgm:t>
        <a:bodyPr/>
        <a:lstStyle/>
        <a:p>
          <a:endParaRPr lang="en-US"/>
        </a:p>
      </dgm:t>
    </dgm:pt>
    <dgm:pt modelId="{253FEEC1-C6D5-47C4-9708-DC12B7524E92}">
      <dgm:prSet phldrT="[Text]" phldr="1"/>
      <dgm:spPr>
        <a:solidFill>
          <a:schemeClr val="accent1">
            <a:lumMod val="40000"/>
            <a:lumOff val="60000"/>
          </a:schemeClr>
        </a:solidFill>
        <a:ln>
          <a:solidFill>
            <a:schemeClr val="accent1">
              <a:lumMod val="75000"/>
            </a:schemeClr>
          </a:solidFill>
        </a:ln>
      </dgm:spPr>
      <dgm:t>
        <a:bodyPr/>
        <a:lstStyle/>
        <a:p>
          <a:endParaRPr lang="en-US"/>
        </a:p>
      </dgm:t>
    </dgm:pt>
    <dgm:pt modelId="{8E83BE54-BFBB-4664-85D7-FCB1EF4B62F2}" type="parTrans" cxnId="{1891146B-E977-4AEE-B916-FFB03C8BFB83}">
      <dgm:prSet/>
      <dgm:spPr/>
      <dgm:t>
        <a:bodyPr/>
        <a:lstStyle/>
        <a:p>
          <a:endParaRPr lang="en-US"/>
        </a:p>
      </dgm:t>
    </dgm:pt>
    <dgm:pt modelId="{445BD842-5F7E-4E29-9C1F-7D5331440121}" type="sibTrans" cxnId="{1891146B-E977-4AEE-B916-FFB03C8BFB83}">
      <dgm:prSet/>
      <dgm:spPr/>
      <dgm:t>
        <a:bodyPr/>
        <a:lstStyle/>
        <a:p>
          <a:endParaRPr lang="en-US"/>
        </a:p>
      </dgm:t>
    </dgm:pt>
    <dgm:pt modelId="{810FEEA2-AD22-45A4-AE30-8AE03BEF1994}">
      <dgm:prSet phldrT="[Text]" phldr="1"/>
      <dgm:spPr>
        <a:solidFill>
          <a:schemeClr val="accent1">
            <a:lumMod val="20000"/>
            <a:lumOff val="80000"/>
          </a:schemeClr>
        </a:solidFill>
        <a:ln>
          <a:solidFill>
            <a:schemeClr val="accent1">
              <a:lumMod val="75000"/>
            </a:schemeClr>
          </a:solidFill>
        </a:ln>
      </dgm:spPr>
      <dgm:t>
        <a:bodyPr/>
        <a:lstStyle/>
        <a:p>
          <a:endParaRPr lang="en-US"/>
        </a:p>
      </dgm:t>
    </dgm:pt>
    <dgm:pt modelId="{229E7B1F-E83F-4BB1-83EE-1D1731EF0C6A}" type="parTrans" cxnId="{61359256-DD02-439A-977D-ECEB0A92B15B}">
      <dgm:prSet/>
      <dgm:spPr/>
      <dgm:t>
        <a:bodyPr/>
        <a:lstStyle/>
        <a:p>
          <a:endParaRPr lang="en-US"/>
        </a:p>
      </dgm:t>
    </dgm:pt>
    <dgm:pt modelId="{50B715FF-B2D0-40ED-AE7C-5181FE39F951}" type="sibTrans" cxnId="{61359256-DD02-439A-977D-ECEB0A92B15B}">
      <dgm:prSet/>
      <dgm:spPr/>
      <dgm:t>
        <a:bodyPr/>
        <a:lstStyle/>
        <a:p>
          <a:endParaRPr lang="en-US"/>
        </a:p>
      </dgm:t>
    </dgm:pt>
    <dgm:pt modelId="{0FDDA433-F05B-484F-B3DF-4FE8A6F04763}" type="pres">
      <dgm:prSet presAssocID="{0D3EECA0-B457-43A6-AE29-203F1D9E49CF}" presName="Name0" presStyleCnt="0">
        <dgm:presLayoutVars>
          <dgm:chMax val="7"/>
          <dgm:resizeHandles val="exact"/>
        </dgm:presLayoutVars>
      </dgm:prSet>
      <dgm:spPr/>
    </dgm:pt>
    <dgm:pt modelId="{7E5DCD6B-97EF-4C57-A026-64E4711B1DDF}" type="pres">
      <dgm:prSet presAssocID="{0D3EECA0-B457-43A6-AE29-203F1D9E49CF}" presName="comp1" presStyleCnt="0"/>
      <dgm:spPr/>
    </dgm:pt>
    <dgm:pt modelId="{347A8CE7-7FF7-4D32-BBA3-5DA26DD825E5}" type="pres">
      <dgm:prSet presAssocID="{0D3EECA0-B457-43A6-AE29-203F1D9E49CF}" presName="circle1" presStyleLbl="node1" presStyleIdx="0" presStyleCnt="4"/>
      <dgm:spPr/>
    </dgm:pt>
    <dgm:pt modelId="{22C3811E-4332-4E79-BF41-2BE9053B8CA6}" type="pres">
      <dgm:prSet presAssocID="{0D3EECA0-B457-43A6-AE29-203F1D9E49CF}" presName="c1text" presStyleLbl="node1" presStyleIdx="0" presStyleCnt="4">
        <dgm:presLayoutVars>
          <dgm:bulletEnabled val="1"/>
        </dgm:presLayoutVars>
      </dgm:prSet>
      <dgm:spPr/>
    </dgm:pt>
    <dgm:pt modelId="{53D685E3-7507-40F6-A9BD-1034D0F87ABF}" type="pres">
      <dgm:prSet presAssocID="{0D3EECA0-B457-43A6-AE29-203F1D9E49CF}" presName="comp2" presStyleCnt="0"/>
      <dgm:spPr/>
    </dgm:pt>
    <dgm:pt modelId="{8CE65C9E-A1ED-440F-A085-B89FD5C972F7}" type="pres">
      <dgm:prSet presAssocID="{0D3EECA0-B457-43A6-AE29-203F1D9E49CF}" presName="circle2" presStyleLbl="node1" presStyleIdx="1" presStyleCnt="4" custLinFactNeighborX="-509" custLinFactNeighborY="-12373"/>
      <dgm:spPr/>
    </dgm:pt>
    <dgm:pt modelId="{026DED34-5924-40F4-86D5-A7E5F742A04E}" type="pres">
      <dgm:prSet presAssocID="{0D3EECA0-B457-43A6-AE29-203F1D9E49CF}" presName="c2text" presStyleLbl="node1" presStyleIdx="1" presStyleCnt="4">
        <dgm:presLayoutVars>
          <dgm:bulletEnabled val="1"/>
        </dgm:presLayoutVars>
      </dgm:prSet>
      <dgm:spPr/>
    </dgm:pt>
    <dgm:pt modelId="{2A522307-A9E4-4823-B315-7FF88FD1E599}" type="pres">
      <dgm:prSet presAssocID="{0D3EECA0-B457-43A6-AE29-203F1D9E49CF}" presName="comp3" presStyleCnt="0"/>
      <dgm:spPr/>
    </dgm:pt>
    <dgm:pt modelId="{B0E5E518-A9AC-4435-9510-9D6157EB5FEF}" type="pres">
      <dgm:prSet presAssocID="{0D3EECA0-B457-43A6-AE29-203F1D9E49CF}" presName="circle3" presStyleLbl="node1" presStyleIdx="2" presStyleCnt="4" custLinFactNeighborX="-509" custLinFactNeighborY="-30188"/>
      <dgm:spPr/>
    </dgm:pt>
    <dgm:pt modelId="{102C6882-F196-49EA-A4F9-7D760B5914F2}" type="pres">
      <dgm:prSet presAssocID="{0D3EECA0-B457-43A6-AE29-203F1D9E49CF}" presName="c3text" presStyleLbl="node1" presStyleIdx="2" presStyleCnt="4">
        <dgm:presLayoutVars>
          <dgm:bulletEnabled val="1"/>
        </dgm:presLayoutVars>
      </dgm:prSet>
      <dgm:spPr/>
    </dgm:pt>
    <dgm:pt modelId="{FE199189-8D5A-496B-89D2-3F92375DBA95}" type="pres">
      <dgm:prSet presAssocID="{0D3EECA0-B457-43A6-AE29-203F1D9E49CF}" presName="comp4" presStyleCnt="0"/>
      <dgm:spPr/>
    </dgm:pt>
    <dgm:pt modelId="{6E897974-DFC9-465D-A22F-418AFEA57728}" type="pres">
      <dgm:prSet presAssocID="{0D3EECA0-B457-43A6-AE29-203F1D9E49CF}" presName="circle4" presStyleLbl="node1" presStyleIdx="3" presStyleCnt="4" custLinFactNeighborX="1095" custLinFactNeighborY="-69492"/>
      <dgm:spPr/>
    </dgm:pt>
    <dgm:pt modelId="{9525F617-E6D9-4145-B280-686555F1670F}" type="pres">
      <dgm:prSet presAssocID="{0D3EECA0-B457-43A6-AE29-203F1D9E49CF}" presName="c4text" presStyleLbl="node1" presStyleIdx="3" presStyleCnt="4">
        <dgm:presLayoutVars>
          <dgm:bulletEnabled val="1"/>
        </dgm:presLayoutVars>
      </dgm:prSet>
      <dgm:spPr/>
    </dgm:pt>
  </dgm:ptLst>
  <dgm:cxnLst>
    <dgm:cxn modelId="{59DE6BC3-5D89-4728-8CD3-E26C814B8EDC}" type="presOf" srcId="{810FEEA2-AD22-45A4-AE30-8AE03BEF1994}" destId="{6E897974-DFC9-465D-A22F-418AFEA57728}" srcOrd="0" destOrd="0" presId="urn:microsoft.com/office/officeart/2005/8/layout/venn2"/>
    <dgm:cxn modelId="{58D23D25-5807-4D86-B5CA-D46B14298CB4}" type="presOf" srcId="{0D3EECA0-B457-43A6-AE29-203F1D9E49CF}" destId="{0FDDA433-F05B-484F-B3DF-4FE8A6F04763}" srcOrd="0" destOrd="0" presId="urn:microsoft.com/office/officeart/2005/8/layout/venn2"/>
    <dgm:cxn modelId="{8B32768B-B91A-4271-A262-99F6806D90D1}" type="presOf" srcId="{0268F22C-B66E-4A3A-85C7-62D64E139D24}" destId="{026DED34-5924-40F4-86D5-A7E5F742A04E}" srcOrd="1" destOrd="0" presId="urn:microsoft.com/office/officeart/2005/8/layout/venn2"/>
    <dgm:cxn modelId="{B488CDB5-DE62-4A24-A2DE-6AC9F20A8C16}" type="presOf" srcId="{810FEEA2-AD22-45A4-AE30-8AE03BEF1994}" destId="{9525F617-E6D9-4145-B280-686555F1670F}" srcOrd="1" destOrd="0" presId="urn:microsoft.com/office/officeart/2005/8/layout/venn2"/>
    <dgm:cxn modelId="{335DBCC4-9E3F-4DA9-8CAF-7722AC418846}" type="presOf" srcId="{0268F22C-B66E-4A3A-85C7-62D64E139D24}" destId="{8CE65C9E-A1ED-440F-A085-B89FD5C972F7}" srcOrd="0" destOrd="0" presId="urn:microsoft.com/office/officeart/2005/8/layout/venn2"/>
    <dgm:cxn modelId="{E1E73E54-9006-4756-BC90-8A1E6DF87407}" srcId="{0D3EECA0-B457-43A6-AE29-203F1D9E49CF}" destId="{0268F22C-B66E-4A3A-85C7-62D64E139D24}" srcOrd="1" destOrd="0" parTransId="{5B894C17-3A35-4FB2-8217-6EC26EE1FF37}" sibTransId="{F0C77137-ED1E-4D6C-9D27-C1D8BD5A6C72}"/>
    <dgm:cxn modelId="{953A8B24-ACCA-4D20-BDA2-70DB52183CA1}" type="presOf" srcId="{3EA2CCDD-0D9E-4914-8CD3-61A8931FE3EA}" destId="{22C3811E-4332-4E79-BF41-2BE9053B8CA6}" srcOrd="1" destOrd="0" presId="urn:microsoft.com/office/officeart/2005/8/layout/venn2"/>
    <dgm:cxn modelId="{5E6C85F2-2EB0-4151-AAE0-1751BF2EBD59}" type="presOf" srcId="{253FEEC1-C6D5-47C4-9708-DC12B7524E92}" destId="{102C6882-F196-49EA-A4F9-7D760B5914F2}" srcOrd="1" destOrd="0" presId="urn:microsoft.com/office/officeart/2005/8/layout/venn2"/>
    <dgm:cxn modelId="{1891146B-E977-4AEE-B916-FFB03C8BFB83}" srcId="{0D3EECA0-B457-43A6-AE29-203F1D9E49CF}" destId="{253FEEC1-C6D5-47C4-9708-DC12B7524E92}" srcOrd="2" destOrd="0" parTransId="{8E83BE54-BFBB-4664-85D7-FCB1EF4B62F2}" sibTransId="{445BD842-5F7E-4E29-9C1F-7D5331440121}"/>
    <dgm:cxn modelId="{91B59743-A50D-455F-9660-F451BE6362FF}" srcId="{0D3EECA0-B457-43A6-AE29-203F1D9E49CF}" destId="{3EA2CCDD-0D9E-4914-8CD3-61A8931FE3EA}" srcOrd="0" destOrd="0" parTransId="{D7420983-99C2-4806-8362-41FF980ACAB4}" sibTransId="{82ED4F7A-5BA5-41DF-9C2C-E7791F76C53D}"/>
    <dgm:cxn modelId="{18B1FB5C-A485-495C-B6EF-16C54E27D7E7}" type="presOf" srcId="{3EA2CCDD-0D9E-4914-8CD3-61A8931FE3EA}" destId="{347A8CE7-7FF7-4D32-BBA3-5DA26DD825E5}" srcOrd="0" destOrd="0" presId="urn:microsoft.com/office/officeart/2005/8/layout/venn2"/>
    <dgm:cxn modelId="{61359256-DD02-439A-977D-ECEB0A92B15B}" srcId="{0D3EECA0-B457-43A6-AE29-203F1D9E49CF}" destId="{810FEEA2-AD22-45A4-AE30-8AE03BEF1994}" srcOrd="3" destOrd="0" parTransId="{229E7B1F-E83F-4BB1-83EE-1D1731EF0C6A}" sibTransId="{50B715FF-B2D0-40ED-AE7C-5181FE39F951}"/>
    <dgm:cxn modelId="{CDDC70F4-3DB1-4263-8E36-052F2184D3E5}" type="presOf" srcId="{253FEEC1-C6D5-47C4-9708-DC12B7524E92}" destId="{B0E5E518-A9AC-4435-9510-9D6157EB5FEF}" srcOrd="0" destOrd="0" presId="urn:microsoft.com/office/officeart/2005/8/layout/venn2"/>
    <dgm:cxn modelId="{4E16186C-D5D3-448A-8651-0C98A8876CB1}" type="presParOf" srcId="{0FDDA433-F05B-484F-B3DF-4FE8A6F04763}" destId="{7E5DCD6B-97EF-4C57-A026-64E4711B1DDF}" srcOrd="0" destOrd="0" presId="urn:microsoft.com/office/officeart/2005/8/layout/venn2"/>
    <dgm:cxn modelId="{C2D70045-ED03-4C38-9E70-5C6BE97A868E}" type="presParOf" srcId="{7E5DCD6B-97EF-4C57-A026-64E4711B1DDF}" destId="{347A8CE7-7FF7-4D32-BBA3-5DA26DD825E5}" srcOrd="0" destOrd="0" presId="urn:microsoft.com/office/officeart/2005/8/layout/venn2"/>
    <dgm:cxn modelId="{549ACA5B-68F2-4E77-BBBD-CC085F322F44}" type="presParOf" srcId="{7E5DCD6B-97EF-4C57-A026-64E4711B1DDF}" destId="{22C3811E-4332-4E79-BF41-2BE9053B8CA6}" srcOrd="1" destOrd="0" presId="urn:microsoft.com/office/officeart/2005/8/layout/venn2"/>
    <dgm:cxn modelId="{2CF65E30-B0D0-47FD-BC66-0E2E0EBFF7A2}" type="presParOf" srcId="{0FDDA433-F05B-484F-B3DF-4FE8A6F04763}" destId="{53D685E3-7507-40F6-A9BD-1034D0F87ABF}" srcOrd="1" destOrd="0" presId="urn:microsoft.com/office/officeart/2005/8/layout/venn2"/>
    <dgm:cxn modelId="{149CC097-8D6E-4139-B612-6EA60FDA8897}" type="presParOf" srcId="{53D685E3-7507-40F6-A9BD-1034D0F87ABF}" destId="{8CE65C9E-A1ED-440F-A085-B89FD5C972F7}" srcOrd="0" destOrd="0" presId="urn:microsoft.com/office/officeart/2005/8/layout/venn2"/>
    <dgm:cxn modelId="{2E6C8E80-AE1C-474A-AB8C-7D875D6B7811}" type="presParOf" srcId="{53D685E3-7507-40F6-A9BD-1034D0F87ABF}" destId="{026DED34-5924-40F4-86D5-A7E5F742A04E}" srcOrd="1" destOrd="0" presId="urn:microsoft.com/office/officeart/2005/8/layout/venn2"/>
    <dgm:cxn modelId="{46BF45C9-EA4A-4688-B15D-F5E9288842E5}" type="presParOf" srcId="{0FDDA433-F05B-484F-B3DF-4FE8A6F04763}" destId="{2A522307-A9E4-4823-B315-7FF88FD1E599}" srcOrd="2" destOrd="0" presId="urn:microsoft.com/office/officeart/2005/8/layout/venn2"/>
    <dgm:cxn modelId="{29DD398F-8853-4546-BC09-ECFE817901FF}" type="presParOf" srcId="{2A522307-A9E4-4823-B315-7FF88FD1E599}" destId="{B0E5E518-A9AC-4435-9510-9D6157EB5FEF}" srcOrd="0" destOrd="0" presId="urn:microsoft.com/office/officeart/2005/8/layout/venn2"/>
    <dgm:cxn modelId="{4CE59886-ED58-47FD-9E73-CCE28CB4F079}" type="presParOf" srcId="{2A522307-A9E4-4823-B315-7FF88FD1E599}" destId="{102C6882-F196-49EA-A4F9-7D760B5914F2}" srcOrd="1" destOrd="0" presId="urn:microsoft.com/office/officeart/2005/8/layout/venn2"/>
    <dgm:cxn modelId="{671BE7A5-A5D6-4911-932C-EEAC84AA2ED9}" type="presParOf" srcId="{0FDDA433-F05B-484F-B3DF-4FE8A6F04763}" destId="{FE199189-8D5A-496B-89D2-3F92375DBA95}" srcOrd="3" destOrd="0" presId="urn:microsoft.com/office/officeart/2005/8/layout/venn2"/>
    <dgm:cxn modelId="{B6921B16-1F46-4648-8EE9-98803FC597CB}" type="presParOf" srcId="{FE199189-8D5A-496B-89D2-3F92375DBA95}" destId="{6E897974-DFC9-465D-A22F-418AFEA57728}" srcOrd="0" destOrd="0" presId="urn:microsoft.com/office/officeart/2005/8/layout/venn2"/>
    <dgm:cxn modelId="{12051CE5-AB2C-429E-8BAF-08E2A3714EEC}" type="presParOf" srcId="{FE199189-8D5A-496B-89D2-3F92375DBA95}" destId="{9525F617-E6D9-4145-B280-686555F1670F}"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25DA99-8CDE-43E1-8110-67F093D0E587}">
      <dsp:nvSpPr>
        <dsp:cNvPr id="0" name=""/>
        <dsp:cNvSpPr/>
      </dsp:nvSpPr>
      <dsp:spPr>
        <a:xfrm>
          <a:off x="2717800" y="0"/>
          <a:ext cx="2717800" cy="1498600"/>
        </a:xfrm>
        <a:prstGeom prst="trapezoid">
          <a:avLst>
            <a:gd name="adj" fmla="val 90678"/>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Generalizations and Principles</a:t>
          </a:r>
          <a:endParaRPr lang="en-US" sz="3300" kern="1200" dirty="0"/>
        </a:p>
      </dsp:txBody>
      <dsp:txXfrm>
        <a:off x="2717800" y="0"/>
        <a:ext cx="2717800" cy="1498600"/>
      </dsp:txXfrm>
    </dsp:sp>
    <dsp:sp modelId="{1B872CCD-00C1-4C2B-ADB0-D99980A68A4A}">
      <dsp:nvSpPr>
        <dsp:cNvPr id="0" name=""/>
        <dsp:cNvSpPr/>
      </dsp:nvSpPr>
      <dsp:spPr>
        <a:xfrm>
          <a:off x="1358900" y="1498600"/>
          <a:ext cx="5435600" cy="1498600"/>
        </a:xfrm>
        <a:prstGeom prst="trapezoid">
          <a:avLst>
            <a:gd name="adj" fmla="val 90678"/>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Key Concepts and Core Processes</a:t>
          </a:r>
          <a:endParaRPr lang="en-US" sz="3300" kern="1200" dirty="0"/>
        </a:p>
      </dsp:txBody>
      <dsp:txXfrm>
        <a:off x="2310129" y="1498600"/>
        <a:ext cx="3533140" cy="1498600"/>
      </dsp:txXfrm>
    </dsp:sp>
    <dsp:sp modelId="{72011E5E-6754-4256-BD02-06FEFB4BCB50}">
      <dsp:nvSpPr>
        <dsp:cNvPr id="0" name=""/>
        <dsp:cNvSpPr/>
      </dsp:nvSpPr>
      <dsp:spPr>
        <a:xfrm>
          <a:off x="0" y="2997200"/>
          <a:ext cx="8153400" cy="1498600"/>
        </a:xfrm>
        <a:prstGeom prst="trapezoid">
          <a:avLst>
            <a:gd name="adj" fmla="val 90678"/>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Facts and Skills</a:t>
          </a:r>
          <a:endParaRPr lang="en-US" sz="3300" kern="1200" dirty="0"/>
        </a:p>
      </dsp:txBody>
      <dsp:txXfrm>
        <a:off x="1426844" y="2997200"/>
        <a:ext cx="5299710" cy="14986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7A8CE7-7FF7-4D32-BBA3-5DA26DD825E5}">
      <dsp:nvSpPr>
        <dsp:cNvPr id="0" name=""/>
        <dsp:cNvSpPr/>
      </dsp:nvSpPr>
      <dsp:spPr>
        <a:xfrm>
          <a:off x="1828799" y="0"/>
          <a:ext cx="4495800" cy="4495800"/>
        </a:xfrm>
        <a:prstGeom prst="ellipse">
          <a:avLst/>
        </a:prstGeom>
        <a:solidFill>
          <a:schemeClr val="accent1">
            <a:hueOff val="0"/>
            <a:satOff val="0"/>
            <a:lumOff val="0"/>
            <a:alphaOff val="0"/>
          </a:schemeClr>
        </a:solidFill>
        <a:ln w="190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endParaRPr lang="en-US" sz="2500" kern="1200"/>
        </a:p>
      </dsp:txBody>
      <dsp:txXfrm>
        <a:off x="3448187" y="224789"/>
        <a:ext cx="1257025" cy="674370"/>
      </dsp:txXfrm>
    </dsp:sp>
    <dsp:sp modelId="{8CE65C9E-A1ED-440F-A085-B89FD5C972F7}">
      <dsp:nvSpPr>
        <dsp:cNvPr id="0" name=""/>
        <dsp:cNvSpPr/>
      </dsp:nvSpPr>
      <dsp:spPr>
        <a:xfrm>
          <a:off x="2260073" y="454147"/>
          <a:ext cx="3596640" cy="3596640"/>
        </a:xfrm>
        <a:prstGeom prst="ellipse">
          <a:avLst/>
        </a:prstGeom>
        <a:solidFill>
          <a:schemeClr val="accent1">
            <a:lumMod val="60000"/>
            <a:lumOff val="40000"/>
          </a:schemeClr>
        </a:solidFill>
        <a:ln w="190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US" sz="2400" kern="1200"/>
        </a:p>
      </dsp:txBody>
      <dsp:txXfrm>
        <a:off x="3429880" y="669946"/>
        <a:ext cx="1257025" cy="647395"/>
      </dsp:txXfrm>
    </dsp:sp>
    <dsp:sp modelId="{B0E5E518-A9AC-4435-9510-9D6157EB5FEF}">
      <dsp:nvSpPr>
        <dsp:cNvPr id="0" name=""/>
        <dsp:cNvSpPr/>
      </dsp:nvSpPr>
      <dsp:spPr>
        <a:xfrm>
          <a:off x="2714229" y="984004"/>
          <a:ext cx="2697480" cy="2697480"/>
        </a:xfrm>
        <a:prstGeom prst="ellipse">
          <a:avLst/>
        </a:prstGeom>
        <a:solidFill>
          <a:schemeClr val="accent1">
            <a:lumMod val="40000"/>
            <a:lumOff val="60000"/>
          </a:schemeClr>
        </a:solidFill>
        <a:ln w="190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n-US" sz="2200" kern="1200"/>
        </a:p>
      </dsp:txBody>
      <dsp:txXfrm>
        <a:off x="3434456" y="1186315"/>
        <a:ext cx="1257025" cy="606933"/>
      </dsp:txXfrm>
    </dsp:sp>
    <dsp:sp modelId="{6E897974-DFC9-465D-A22F-418AFEA57728}">
      <dsp:nvSpPr>
        <dsp:cNvPr id="0" name=""/>
        <dsp:cNvSpPr/>
      </dsp:nvSpPr>
      <dsp:spPr>
        <a:xfrm>
          <a:off x="3197231" y="1447791"/>
          <a:ext cx="1798320" cy="1798320"/>
        </a:xfrm>
        <a:prstGeom prst="ellipse">
          <a:avLst/>
        </a:prstGeom>
        <a:solidFill>
          <a:schemeClr val="accent1">
            <a:lumMod val="20000"/>
            <a:lumOff val="80000"/>
          </a:schemeClr>
        </a:solidFill>
        <a:ln w="1905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endParaRPr lang="en-US" sz="3000" kern="1200"/>
        </a:p>
      </dsp:txBody>
      <dsp:txXfrm>
        <a:off x="3460589" y="1897371"/>
        <a:ext cx="1271604" cy="89916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8ECF0D4-276F-429D-90F3-822FE5346F5C}" type="datetimeFigureOut">
              <a:rPr lang="en-US" smtClean="0"/>
              <a:t>4/20/2010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B9DBA87-05D0-4E9F-AA10-D2A09060653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F0D4-276F-429D-90F3-822FE5346F5C}" type="datetimeFigureOut">
              <a:rPr lang="en-US" smtClean="0"/>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DBA87-05D0-4E9F-AA10-D2A0906065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8ECF0D4-276F-429D-90F3-822FE5346F5C}" type="datetimeFigureOut">
              <a:rPr lang="en-US" smtClean="0"/>
              <a:t>4/20/2010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B9DBA87-05D0-4E9F-AA10-D2A09060653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8ECF0D4-276F-429D-90F3-822FE5346F5C}" type="datetimeFigureOut">
              <a:rPr lang="en-US" smtClean="0"/>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B9DBA87-05D0-4E9F-AA10-D2A090606539}"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8ECF0D4-276F-429D-90F3-822FE5346F5C}" type="datetimeFigureOut">
              <a:rPr lang="en-US" smtClean="0"/>
              <a:t>4/20/2010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B9DBA87-05D0-4E9F-AA10-D2A09060653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8ECF0D4-276F-429D-90F3-822FE5346F5C}" type="datetimeFigureOut">
              <a:rPr lang="en-US" smtClean="0"/>
              <a:t>4/20/2010</a:t>
            </a:fld>
            <a:endParaRPr lang="en-US"/>
          </a:p>
        </p:txBody>
      </p:sp>
      <p:sp>
        <p:nvSpPr>
          <p:cNvPr id="10" name="Slide Number Placeholder 9"/>
          <p:cNvSpPr>
            <a:spLocks noGrp="1"/>
          </p:cNvSpPr>
          <p:nvPr>
            <p:ph type="sldNum" sz="quarter" idx="16"/>
          </p:nvPr>
        </p:nvSpPr>
        <p:spPr/>
        <p:txBody>
          <a:bodyPr rtlCol="0"/>
          <a:lstStyle/>
          <a:p>
            <a:fld id="{4B9DBA87-05D0-4E9F-AA10-D2A090606539}"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8ECF0D4-276F-429D-90F3-822FE5346F5C}" type="datetimeFigureOut">
              <a:rPr lang="en-US" smtClean="0"/>
              <a:t>4/20/2010</a:t>
            </a:fld>
            <a:endParaRPr lang="en-US"/>
          </a:p>
        </p:txBody>
      </p:sp>
      <p:sp>
        <p:nvSpPr>
          <p:cNvPr id="12" name="Slide Number Placeholder 11"/>
          <p:cNvSpPr>
            <a:spLocks noGrp="1"/>
          </p:cNvSpPr>
          <p:nvPr>
            <p:ph type="sldNum" sz="quarter" idx="16"/>
          </p:nvPr>
        </p:nvSpPr>
        <p:spPr/>
        <p:txBody>
          <a:bodyPr rtlCol="0"/>
          <a:lstStyle/>
          <a:p>
            <a:fld id="{4B9DBA87-05D0-4E9F-AA10-D2A090606539}"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ECF0D4-276F-429D-90F3-822FE5346F5C}" type="datetimeFigureOut">
              <a:rPr lang="en-US" smtClean="0"/>
              <a:t>4/20/2010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B9DBA87-05D0-4E9F-AA10-D2A0906065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CF0D4-276F-429D-90F3-822FE5346F5C}" type="datetimeFigureOut">
              <a:rPr lang="en-US" smtClean="0"/>
              <a:t>4/20/2010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B9DBA87-05D0-4E9F-AA10-D2A09060653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8ECF0D4-276F-429D-90F3-822FE5346F5C}" type="datetimeFigureOut">
              <a:rPr lang="en-US" smtClean="0"/>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B9DBA87-05D0-4E9F-AA10-D2A090606539}"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8ECF0D4-276F-429D-90F3-822FE5346F5C}" type="datetimeFigureOut">
              <a:rPr lang="en-US" smtClean="0"/>
              <a:t>4/20/2010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B9DBA87-05D0-4E9F-AA10-D2A090606539}"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8ECF0D4-276F-429D-90F3-822FE5346F5C}" type="datetimeFigureOut">
              <a:rPr lang="en-US" smtClean="0"/>
              <a:t>4/20/2010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B9DBA87-05D0-4E9F-AA10-D2A09060653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Assessment and Grading</a:t>
            </a:r>
            <a:endParaRPr lang="en-US" dirty="0"/>
          </a:p>
        </p:txBody>
      </p:sp>
      <p:sp>
        <p:nvSpPr>
          <p:cNvPr id="3" name="Subtitle 2"/>
          <p:cNvSpPr>
            <a:spLocks noGrp="1"/>
          </p:cNvSpPr>
          <p:nvPr>
            <p:ph type="subTitle" idx="1"/>
          </p:nvPr>
        </p:nvSpPr>
        <p:spPr/>
        <p:txBody>
          <a:bodyPr/>
          <a:lstStyle/>
          <a:p>
            <a:r>
              <a:rPr lang="en-US" dirty="0" smtClean="0"/>
              <a:t>Thoughts from the annual conference,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4 Point Scale with Explicit Performance Descriptors…</a:t>
            </a:r>
            <a:endParaRPr lang="en-US" dirty="0"/>
          </a:p>
        </p:txBody>
      </p:sp>
      <p:graphicFrame>
        <p:nvGraphicFramePr>
          <p:cNvPr id="4" name="Content Placeholder 3"/>
          <p:cNvGraphicFramePr>
            <a:graphicFrameLocks noGrp="1"/>
          </p:cNvGraphicFramePr>
          <p:nvPr>
            <p:ph sz="quarter" idx="1"/>
          </p:nvPr>
        </p:nvGraphicFramePr>
        <p:xfrm>
          <a:off x="612775" y="1600200"/>
          <a:ext cx="8153400" cy="4394200"/>
        </p:xfrm>
        <a:graphic>
          <a:graphicData uri="http://schemas.openxmlformats.org/drawingml/2006/table">
            <a:tbl>
              <a:tblPr firstRow="1" bandRow="1">
                <a:tableStyleId>{5C22544A-7EE6-4342-B048-85BDC9FD1C3A}</a:tableStyleId>
              </a:tblPr>
              <a:tblGrid>
                <a:gridCol w="1283406"/>
                <a:gridCol w="6869994"/>
              </a:tblGrid>
              <a:tr h="370840">
                <a:tc>
                  <a:txBody>
                    <a:bodyPr/>
                    <a:lstStyle/>
                    <a:p>
                      <a:pPr algn="ctr"/>
                      <a:r>
                        <a:rPr lang="en-US" dirty="0" smtClean="0"/>
                        <a:t>Point Value</a:t>
                      </a:r>
                      <a:endParaRPr lang="en-US" dirty="0"/>
                    </a:p>
                  </a:txBody>
                  <a:tcPr marL="90593" marR="90593"/>
                </a:tc>
                <a:tc>
                  <a:txBody>
                    <a:bodyPr/>
                    <a:lstStyle/>
                    <a:p>
                      <a:pPr algn="ctr"/>
                      <a:r>
                        <a:rPr lang="en-US" dirty="0" smtClean="0"/>
                        <a:t>Performance</a:t>
                      </a:r>
                      <a:r>
                        <a:rPr lang="en-US" baseline="0" dirty="0" smtClean="0"/>
                        <a:t> Description</a:t>
                      </a:r>
                      <a:endParaRPr lang="en-US" dirty="0"/>
                    </a:p>
                  </a:txBody>
                  <a:tcPr marL="90593" marR="90593"/>
                </a:tc>
              </a:tr>
              <a:tr h="370840">
                <a:tc>
                  <a:txBody>
                    <a:bodyPr/>
                    <a:lstStyle/>
                    <a:p>
                      <a:pPr algn="ctr"/>
                      <a:r>
                        <a:rPr lang="en-US" dirty="0" smtClean="0"/>
                        <a:t>4</a:t>
                      </a:r>
                      <a:endParaRPr lang="en-US" dirty="0"/>
                    </a:p>
                  </a:txBody>
                  <a:tcPr marL="90593" marR="90593"/>
                </a:tc>
                <a:tc>
                  <a:txBody>
                    <a:bodyPr/>
                    <a:lstStyle/>
                    <a:p>
                      <a:r>
                        <a:rPr lang="en-US" dirty="0" smtClean="0"/>
                        <a:t>In addition to exhibiting</a:t>
                      </a:r>
                      <a:r>
                        <a:rPr lang="en-US" baseline="0" dirty="0" smtClean="0"/>
                        <a:t> level 3 performance, in-depth inferences and applications that go beyond what was taught in class (ADVANCED LEARNING GOAL)</a:t>
                      </a:r>
                      <a:endParaRPr lang="en-US" dirty="0"/>
                    </a:p>
                  </a:txBody>
                  <a:tcPr marL="90593" marR="90593"/>
                </a:tc>
              </a:tr>
              <a:tr h="370840">
                <a:tc>
                  <a:txBody>
                    <a:bodyPr/>
                    <a:lstStyle/>
                    <a:p>
                      <a:pPr algn="ctr"/>
                      <a:r>
                        <a:rPr lang="en-US" b="1" dirty="0" smtClean="0"/>
                        <a:t>3</a:t>
                      </a:r>
                      <a:endParaRPr lang="en-US" b="1" dirty="0"/>
                    </a:p>
                  </a:txBody>
                  <a:tcPr marL="90593" marR="90593"/>
                </a:tc>
                <a:tc>
                  <a:txBody>
                    <a:bodyPr/>
                    <a:lstStyle/>
                    <a:p>
                      <a:r>
                        <a:rPr lang="en-US" b="1" dirty="0" smtClean="0"/>
                        <a:t>The student’s response demonstrates no major errors or omissions</a:t>
                      </a:r>
                      <a:r>
                        <a:rPr lang="en-US" b="1" baseline="0" dirty="0" smtClean="0"/>
                        <a:t> regarding any of the information and/or processes that were explicitly taught (TARGET LEARNING GOAL)</a:t>
                      </a:r>
                      <a:endParaRPr lang="en-US" b="1" dirty="0"/>
                    </a:p>
                  </a:txBody>
                  <a:tcPr marL="90593" marR="90593"/>
                </a:tc>
              </a:tr>
              <a:tr h="370840">
                <a:tc>
                  <a:txBody>
                    <a:bodyPr/>
                    <a:lstStyle/>
                    <a:p>
                      <a:pPr algn="ctr"/>
                      <a:r>
                        <a:rPr lang="en-US" dirty="0" smtClean="0"/>
                        <a:t>2</a:t>
                      </a:r>
                      <a:endParaRPr lang="en-US" dirty="0"/>
                    </a:p>
                  </a:txBody>
                  <a:tcPr marL="90593" marR="90593"/>
                </a:tc>
                <a:tc>
                  <a:txBody>
                    <a:bodyPr/>
                    <a:lstStyle/>
                    <a:p>
                      <a:r>
                        <a:rPr lang="en-US" dirty="0" smtClean="0"/>
                        <a:t>No major errors or omissions</a:t>
                      </a:r>
                      <a:r>
                        <a:rPr lang="en-US" baseline="0" dirty="0" smtClean="0"/>
                        <a:t> regarding the simpler details and processes, but major errors and omissions regarding the more complex ideas and processes (SIMPLER LEARNING GOAL)</a:t>
                      </a:r>
                      <a:endParaRPr lang="en-US" dirty="0"/>
                    </a:p>
                  </a:txBody>
                  <a:tcPr marL="90593" marR="90593"/>
                </a:tc>
              </a:tr>
              <a:tr h="370840">
                <a:tc>
                  <a:txBody>
                    <a:bodyPr/>
                    <a:lstStyle/>
                    <a:p>
                      <a:pPr algn="ctr"/>
                      <a:r>
                        <a:rPr lang="en-US" dirty="0" smtClean="0"/>
                        <a:t>1</a:t>
                      </a:r>
                      <a:endParaRPr lang="en-US" dirty="0"/>
                    </a:p>
                  </a:txBody>
                  <a:tcPr marL="90593" marR="90593"/>
                </a:tc>
                <a:tc>
                  <a:txBody>
                    <a:bodyPr/>
                    <a:lstStyle/>
                    <a:p>
                      <a:r>
                        <a:rPr lang="en-US" dirty="0" smtClean="0"/>
                        <a:t>With HELP, a partial knowledge of some of the simpler and complex</a:t>
                      </a:r>
                      <a:r>
                        <a:rPr lang="en-US" baseline="0" dirty="0" smtClean="0"/>
                        <a:t> details and processes (PARTIAL CREDIT WITH HELP)</a:t>
                      </a:r>
                      <a:endParaRPr lang="en-US" dirty="0"/>
                    </a:p>
                  </a:txBody>
                  <a:tcPr marL="90593" marR="90593"/>
                </a:tc>
              </a:tr>
              <a:tr h="370840">
                <a:tc>
                  <a:txBody>
                    <a:bodyPr/>
                    <a:lstStyle/>
                    <a:p>
                      <a:pPr algn="ctr"/>
                      <a:r>
                        <a:rPr lang="en-US" dirty="0" smtClean="0"/>
                        <a:t>0</a:t>
                      </a:r>
                      <a:endParaRPr lang="en-US" dirty="0"/>
                    </a:p>
                  </a:txBody>
                  <a:tcPr marL="90593" marR="90593"/>
                </a:tc>
                <a:tc>
                  <a:txBody>
                    <a:bodyPr/>
                    <a:lstStyle/>
                    <a:p>
                      <a:r>
                        <a:rPr lang="en-US" dirty="0" smtClean="0"/>
                        <a:t>Even with help, no understanding or</a:t>
                      </a:r>
                      <a:r>
                        <a:rPr lang="en-US" baseline="0" dirty="0" smtClean="0"/>
                        <a:t> skill demonstrated (EVEN WITH HELP, NO SUCCESS)</a:t>
                      </a:r>
                      <a:endParaRPr lang="en-US" dirty="0"/>
                    </a:p>
                  </a:txBody>
                  <a:tcPr marL="90593" marR="90593"/>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Items on Assessments</a:t>
            </a:r>
            <a:endParaRPr lang="en-US" dirty="0"/>
          </a:p>
        </p:txBody>
      </p:sp>
      <p:sp>
        <p:nvSpPr>
          <p:cNvPr id="3" name="Content Placeholder 2"/>
          <p:cNvSpPr>
            <a:spLocks noGrp="1"/>
          </p:cNvSpPr>
          <p:nvPr>
            <p:ph sz="quarter" idx="1"/>
          </p:nvPr>
        </p:nvSpPr>
        <p:spPr/>
        <p:txBody>
          <a:bodyPr/>
          <a:lstStyle/>
          <a:p>
            <a:r>
              <a:rPr lang="en-US" sz="3200" b="1" dirty="0" smtClean="0"/>
              <a:t>Level 2:  </a:t>
            </a:r>
            <a:r>
              <a:rPr lang="en-US" dirty="0" smtClean="0"/>
              <a:t>Simpler details and processes that have been explicitly taught</a:t>
            </a:r>
          </a:p>
          <a:p>
            <a:r>
              <a:rPr lang="en-US" sz="3200" b="1" dirty="0" smtClean="0"/>
              <a:t>Level 3:  </a:t>
            </a:r>
            <a:r>
              <a:rPr lang="en-US" dirty="0" smtClean="0"/>
              <a:t>Complex ideas and processes that have been explicitly taught</a:t>
            </a:r>
          </a:p>
          <a:p>
            <a:r>
              <a:rPr lang="en-US" sz="3200" b="1" dirty="0" smtClean="0"/>
              <a:t>Level 4:  </a:t>
            </a:r>
            <a:r>
              <a:rPr lang="en-US" dirty="0" smtClean="0"/>
              <a:t>Inferences and applications that go beyond what was taught</a:t>
            </a:r>
          </a:p>
          <a:p>
            <a:endParaRPr lang="en-US" dirty="0"/>
          </a:p>
          <a:p>
            <a:pPr>
              <a:buNone/>
            </a:pPr>
            <a:r>
              <a:rPr lang="en-US" dirty="0" smtClean="0"/>
              <a:t>Items are correct, incorrect, or partially correct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this again…</a:t>
            </a:r>
            <a:endParaRPr lang="en-US" dirty="0"/>
          </a:p>
        </p:txBody>
      </p:sp>
      <p:graphicFrame>
        <p:nvGraphicFramePr>
          <p:cNvPr id="4" name="Content Placeholder 3"/>
          <p:cNvGraphicFramePr>
            <a:graphicFrameLocks noGrp="1"/>
          </p:cNvGraphicFramePr>
          <p:nvPr>
            <p:ph sz="quarter" idx="1"/>
          </p:nvPr>
        </p:nvGraphicFramePr>
        <p:xfrm>
          <a:off x="612775" y="1600200"/>
          <a:ext cx="8153400" cy="3388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n-US" dirty="0" smtClean="0"/>
                        <a:t>Items</a:t>
                      </a:r>
                      <a:endParaRPr lang="en-US" dirty="0"/>
                    </a:p>
                  </a:txBody>
                  <a:tcPr marL="90593" marR="90593"/>
                </a:tc>
                <a:tc>
                  <a:txBody>
                    <a:bodyPr/>
                    <a:lstStyle/>
                    <a:p>
                      <a:pPr algn="ctr"/>
                      <a:r>
                        <a:rPr lang="en-US" dirty="0" smtClean="0"/>
                        <a:t>Student’s Performance</a:t>
                      </a:r>
                      <a:endParaRPr lang="en-US" dirty="0"/>
                    </a:p>
                  </a:txBody>
                  <a:tcPr marL="90593" marR="90593"/>
                </a:tc>
              </a:tr>
              <a:tr h="370840">
                <a:tc>
                  <a:txBody>
                    <a:bodyPr/>
                    <a:lstStyle/>
                    <a:p>
                      <a:r>
                        <a:rPr lang="en-US" dirty="0" smtClean="0"/>
                        <a:t>Items</a:t>
                      </a:r>
                      <a:r>
                        <a:rPr lang="en-US" baseline="0" dirty="0" smtClean="0"/>
                        <a:t> 1-10</a:t>
                      </a:r>
                    </a:p>
                    <a:p>
                      <a:r>
                        <a:rPr lang="en-US" baseline="0" dirty="0" smtClean="0"/>
                        <a:t>Require recall of important but simpler content that was explicitly taught </a:t>
                      </a:r>
                      <a:endParaRPr lang="en-US" dirty="0"/>
                    </a:p>
                  </a:txBody>
                  <a:tcPr marL="90593" marR="90593"/>
                </a:tc>
                <a:tc>
                  <a:txBody>
                    <a:bodyPr/>
                    <a:lstStyle/>
                    <a:p>
                      <a:r>
                        <a:rPr lang="en-US" dirty="0" smtClean="0"/>
                        <a:t>5 correct</a:t>
                      </a:r>
                      <a:endParaRPr lang="en-US" dirty="0"/>
                    </a:p>
                  </a:txBody>
                  <a:tcPr marL="90593" marR="90593"/>
                </a:tc>
              </a:tr>
              <a:tr h="370840">
                <a:tc>
                  <a:txBody>
                    <a:bodyPr/>
                    <a:lstStyle/>
                    <a:p>
                      <a:r>
                        <a:rPr lang="en-US" dirty="0" smtClean="0"/>
                        <a:t>Items 11-14</a:t>
                      </a:r>
                    </a:p>
                    <a:p>
                      <a:r>
                        <a:rPr lang="en-US" dirty="0" smtClean="0"/>
                        <a:t>Ask for application of complex content that was explicitly taught</a:t>
                      </a:r>
                      <a:r>
                        <a:rPr lang="en-US" baseline="0" dirty="0" smtClean="0"/>
                        <a:t> AND in situations similar to what was taught</a:t>
                      </a:r>
                      <a:endParaRPr lang="en-US" dirty="0"/>
                    </a:p>
                  </a:txBody>
                  <a:tcPr marL="90593" marR="90593"/>
                </a:tc>
                <a:tc>
                  <a:txBody>
                    <a:bodyPr/>
                    <a:lstStyle/>
                    <a:p>
                      <a:r>
                        <a:rPr lang="en-US" dirty="0" smtClean="0"/>
                        <a:t>2/4 correct</a:t>
                      </a:r>
                      <a:endParaRPr lang="en-US" dirty="0"/>
                    </a:p>
                  </a:txBody>
                  <a:tcPr marL="90593" marR="90593"/>
                </a:tc>
              </a:tr>
              <a:tr h="370840">
                <a:tc>
                  <a:txBody>
                    <a:bodyPr/>
                    <a:lstStyle/>
                    <a:p>
                      <a:r>
                        <a:rPr lang="en-US" dirty="0" smtClean="0"/>
                        <a:t>Items 15-16</a:t>
                      </a:r>
                    </a:p>
                    <a:p>
                      <a:r>
                        <a:rPr lang="en-US" dirty="0" smtClean="0"/>
                        <a:t>Ask for application in new situations that go beyond what was</a:t>
                      </a:r>
                      <a:r>
                        <a:rPr lang="en-US" baseline="0" dirty="0" smtClean="0"/>
                        <a:t> explicitly taught</a:t>
                      </a:r>
                      <a:endParaRPr lang="en-US" dirty="0"/>
                    </a:p>
                  </a:txBody>
                  <a:tcPr marL="90593" marR="90593"/>
                </a:tc>
                <a:tc>
                  <a:txBody>
                    <a:bodyPr/>
                    <a:lstStyle/>
                    <a:p>
                      <a:r>
                        <a:rPr lang="en-US" dirty="0" smtClean="0"/>
                        <a:t>0 Correct</a:t>
                      </a:r>
                      <a:endParaRPr lang="en-US" dirty="0"/>
                    </a:p>
                  </a:txBody>
                  <a:tcPr marL="90593" marR="90593"/>
                </a:tc>
              </a:tr>
            </a:tbl>
          </a:graphicData>
        </a:graphic>
      </p:graphicFrame>
      <p:sp>
        <p:nvSpPr>
          <p:cNvPr id="6" name="TextBox 5"/>
          <p:cNvSpPr txBox="1"/>
          <p:nvPr/>
        </p:nvSpPr>
        <p:spPr>
          <a:xfrm>
            <a:off x="685800" y="5334000"/>
            <a:ext cx="7696200" cy="369332"/>
          </a:xfrm>
          <a:prstGeom prst="rect">
            <a:avLst/>
          </a:prstGeom>
          <a:noFill/>
        </p:spPr>
        <p:txBody>
          <a:bodyPr wrap="square" rtlCol="0">
            <a:spAutoFit/>
          </a:bodyPr>
          <a:lstStyle/>
          <a:p>
            <a:r>
              <a:rPr lang="en-US" dirty="0" smtClean="0"/>
              <a:t>Using the 4 point integer system what would be this student’s score?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Involvement</a:t>
            </a:r>
            <a:endParaRPr lang="en-US" dirty="0"/>
          </a:p>
        </p:txBody>
      </p:sp>
      <p:sp>
        <p:nvSpPr>
          <p:cNvPr id="3" name="Content Placeholder 2"/>
          <p:cNvSpPr>
            <a:spLocks noGrp="1"/>
          </p:cNvSpPr>
          <p:nvPr>
            <p:ph sz="quarter" idx="1"/>
          </p:nvPr>
        </p:nvSpPr>
        <p:spPr>
          <a:xfrm>
            <a:off x="457200" y="2941637"/>
            <a:ext cx="8229600" cy="4525963"/>
          </a:xfrm>
        </p:spPr>
        <p:txBody>
          <a:bodyPr>
            <a:normAutofit/>
          </a:bodyPr>
          <a:lstStyle/>
          <a:p>
            <a:r>
              <a:rPr lang="en-US" dirty="0" smtClean="0"/>
              <a:t>Learning becomes more explicit</a:t>
            </a:r>
          </a:p>
          <a:p>
            <a:r>
              <a:rPr lang="en-US" dirty="0" smtClean="0"/>
              <a:t>Learners can confirm, consolidate, and integrate new knowledge</a:t>
            </a:r>
          </a:p>
          <a:p>
            <a:r>
              <a:rPr lang="en-US" dirty="0" smtClean="0"/>
              <a:t>Scaffolds future learning</a:t>
            </a:r>
          </a:p>
          <a:p>
            <a:r>
              <a:rPr lang="en-US" dirty="0" smtClean="0"/>
              <a:t>Teaches learners what quality looks like</a:t>
            </a:r>
          </a:p>
          <a:p>
            <a:r>
              <a:rPr lang="en-US" dirty="0" smtClean="0"/>
              <a:t>Helps learners know the language of assessment</a:t>
            </a:r>
            <a:endParaRPr lang="en-US" dirty="0"/>
          </a:p>
        </p:txBody>
      </p:sp>
      <p:sp>
        <p:nvSpPr>
          <p:cNvPr id="4" name="TextBox 3"/>
          <p:cNvSpPr txBox="1"/>
          <p:nvPr/>
        </p:nvSpPr>
        <p:spPr>
          <a:xfrm>
            <a:off x="152400" y="1588294"/>
            <a:ext cx="8991600" cy="1354217"/>
          </a:xfrm>
          <a:prstGeom prst="rect">
            <a:avLst/>
          </a:prstGeom>
          <a:noFill/>
        </p:spPr>
        <p:txBody>
          <a:bodyPr wrap="square" rtlCol="0">
            <a:spAutoFit/>
          </a:bodyPr>
          <a:lstStyle/>
          <a:p>
            <a:r>
              <a:rPr lang="en-US" sz="3200" dirty="0" smtClean="0"/>
              <a:t>Students can help flesh out the meaning of the scale so they understand exactly what is expected of them.</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Conversion to Percents</a:t>
            </a:r>
            <a:endParaRPr lang="en-US" dirty="0"/>
          </a:p>
        </p:txBody>
      </p:sp>
      <p:sp>
        <p:nvSpPr>
          <p:cNvPr id="3" name="Content Placeholder 2"/>
          <p:cNvSpPr>
            <a:spLocks noGrp="1"/>
          </p:cNvSpPr>
          <p:nvPr>
            <p:ph sz="quarter" idx="1"/>
          </p:nvPr>
        </p:nvSpPr>
        <p:spPr>
          <a:xfrm>
            <a:off x="609600" y="1219200"/>
            <a:ext cx="8229600" cy="1447801"/>
          </a:xfrm>
        </p:spPr>
        <p:txBody>
          <a:bodyPr>
            <a:normAutofit lnSpcReduction="10000"/>
          </a:bodyPr>
          <a:lstStyle/>
          <a:p>
            <a:pPr>
              <a:buNone/>
            </a:pPr>
            <a:endParaRPr lang="en-US" dirty="0" smtClean="0"/>
          </a:p>
          <a:p>
            <a:pPr>
              <a:buNone/>
            </a:pPr>
            <a:r>
              <a:rPr lang="en-US" dirty="0" smtClean="0"/>
              <a:t>We are “stuck” with the traditional 100 point scale. Does that mean we can’t use this method??</a:t>
            </a:r>
          </a:p>
          <a:p>
            <a:pPr>
              <a:buNone/>
            </a:pPr>
            <a:endParaRPr lang="en-US" dirty="0"/>
          </a:p>
        </p:txBody>
      </p:sp>
      <p:graphicFrame>
        <p:nvGraphicFramePr>
          <p:cNvPr id="4" name="Table 3"/>
          <p:cNvGraphicFramePr>
            <a:graphicFrameLocks noGrp="1"/>
          </p:cNvGraphicFramePr>
          <p:nvPr/>
        </p:nvGraphicFramePr>
        <p:xfrm>
          <a:off x="1295400" y="2971800"/>
          <a:ext cx="6096000" cy="333756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Integer</a:t>
                      </a:r>
                      <a:r>
                        <a:rPr lang="en-US" baseline="0" dirty="0" smtClean="0"/>
                        <a:t> Score</a:t>
                      </a:r>
                      <a:endParaRPr lang="en-US" dirty="0"/>
                    </a:p>
                  </a:txBody>
                  <a:tcPr/>
                </a:tc>
                <a:tc>
                  <a:txBody>
                    <a:bodyPr/>
                    <a:lstStyle/>
                    <a:p>
                      <a:pPr algn="ctr"/>
                      <a:r>
                        <a:rPr lang="en-US" dirty="0" smtClean="0"/>
                        <a:t>Percent</a:t>
                      </a:r>
                      <a:endParaRPr lang="en-US" dirty="0"/>
                    </a:p>
                  </a:txBody>
                  <a:tcPr/>
                </a:tc>
              </a:tr>
              <a:tr h="370840">
                <a:tc>
                  <a:txBody>
                    <a:bodyPr/>
                    <a:lstStyle/>
                    <a:p>
                      <a:pPr algn="ctr"/>
                      <a:r>
                        <a:rPr lang="en-US" dirty="0" smtClean="0"/>
                        <a:t>4.0</a:t>
                      </a:r>
                      <a:endParaRPr lang="en-US" dirty="0"/>
                    </a:p>
                  </a:txBody>
                  <a:tcPr/>
                </a:tc>
                <a:tc>
                  <a:txBody>
                    <a:bodyPr/>
                    <a:lstStyle/>
                    <a:p>
                      <a:pPr algn="ctr"/>
                      <a:r>
                        <a:rPr lang="en-US" dirty="0" smtClean="0"/>
                        <a:t>100%</a:t>
                      </a:r>
                      <a:endParaRPr lang="en-US" dirty="0"/>
                    </a:p>
                  </a:txBody>
                  <a:tcPr/>
                </a:tc>
              </a:tr>
              <a:tr h="370840">
                <a:tc>
                  <a:txBody>
                    <a:bodyPr/>
                    <a:lstStyle/>
                    <a:p>
                      <a:pPr algn="ctr"/>
                      <a:r>
                        <a:rPr lang="en-US" dirty="0" smtClean="0"/>
                        <a:t>3.5</a:t>
                      </a:r>
                      <a:endParaRPr lang="en-US" dirty="0"/>
                    </a:p>
                  </a:txBody>
                  <a:tcPr/>
                </a:tc>
                <a:tc>
                  <a:txBody>
                    <a:bodyPr/>
                    <a:lstStyle/>
                    <a:p>
                      <a:pPr algn="ctr"/>
                      <a:r>
                        <a:rPr lang="en-US" dirty="0" smtClean="0"/>
                        <a:t>95%</a:t>
                      </a:r>
                      <a:endParaRPr lang="en-US" dirty="0"/>
                    </a:p>
                  </a:txBody>
                  <a:tcPr/>
                </a:tc>
              </a:tr>
              <a:tr h="370840">
                <a:tc>
                  <a:txBody>
                    <a:bodyPr/>
                    <a:lstStyle/>
                    <a:p>
                      <a:pPr algn="ctr"/>
                      <a:r>
                        <a:rPr lang="en-US" dirty="0" smtClean="0"/>
                        <a:t>3.0</a:t>
                      </a:r>
                      <a:endParaRPr lang="en-US" dirty="0"/>
                    </a:p>
                  </a:txBody>
                  <a:tcPr/>
                </a:tc>
                <a:tc>
                  <a:txBody>
                    <a:bodyPr/>
                    <a:lstStyle/>
                    <a:p>
                      <a:pPr algn="ctr"/>
                      <a:r>
                        <a:rPr lang="en-US" dirty="0" smtClean="0"/>
                        <a:t>90%</a:t>
                      </a:r>
                      <a:endParaRPr lang="en-US" dirty="0"/>
                    </a:p>
                  </a:txBody>
                  <a:tcPr/>
                </a:tc>
              </a:tr>
              <a:tr h="370840">
                <a:tc>
                  <a:txBody>
                    <a:bodyPr/>
                    <a:lstStyle/>
                    <a:p>
                      <a:pPr algn="ctr"/>
                      <a:r>
                        <a:rPr lang="en-US" dirty="0" smtClean="0"/>
                        <a:t>2.5</a:t>
                      </a:r>
                      <a:endParaRPr lang="en-US" dirty="0"/>
                    </a:p>
                  </a:txBody>
                  <a:tcPr/>
                </a:tc>
                <a:tc>
                  <a:txBody>
                    <a:bodyPr/>
                    <a:lstStyle/>
                    <a:p>
                      <a:pPr algn="ctr"/>
                      <a:r>
                        <a:rPr lang="en-US" dirty="0" smtClean="0"/>
                        <a:t>80%</a:t>
                      </a:r>
                      <a:endParaRPr lang="en-US" dirty="0"/>
                    </a:p>
                  </a:txBody>
                  <a:tcPr/>
                </a:tc>
              </a:tr>
              <a:tr h="370840">
                <a:tc>
                  <a:txBody>
                    <a:bodyPr/>
                    <a:lstStyle/>
                    <a:p>
                      <a:pPr algn="ctr"/>
                      <a:r>
                        <a:rPr lang="en-US" dirty="0" smtClean="0"/>
                        <a:t>2.0</a:t>
                      </a:r>
                      <a:endParaRPr lang="en-US" dirty="0"/>
                    </a:p>
                  </a:txBody>
                  <a:tcPr/>
                </a:tc>
                <a:tc>
                  <a:txBody>
                    <a:bodyPr/>
                    <a:lstStyle/>
                    <a:p>
                      <a:pPr algn="ctr"/>
                      <a:r>
                        <a:rPr lang="en-US" dirty="0" smtClean="0"/>
                        <a:t>70%</a:t>
                      </a:r>
                      <a:endParaRPr lang="en-US" dirty="0"/>
                    </a:p>
                  </a:txBody>
                  <a:tcPr/>
                </a:tc>
              </a:tr>
              <a:tr h="370840">
                <a:tc>
                  <a:txBody>
                    <a:bodyPr/>
                    <a:lstStyle/>
                    <a:p>
                      <a:pPr algn="ctr"/>
                      <a:r>
                        <a:rPr lang="en-US" dirty="0" smtClean="0"/>
                        <a:t>1.5</a:t>
                      </a:r>
                      <a:endParaRPr lang="en-US" dirty="0"/>
                    </a:p>
                  </a:txBody>
                  <a:tcPr/>
                </a:tc>
                <a:tc>
                  <a:txBody>
                    <a:bodyPr/>
                    <a:lstStyle/>
                    <a:p>
                      <a:pPr algn="ctr"/>
                      <a:r>
                        <a:rPr lang="en-US" dirty="0" smtClean="0"/>
                        <a:t>65%</a:t>
                      </a:r>
                      <a:endParaRPr lang="en-US" dirty="0"/>
                    </a:p>
                  </a:txBody>
                  <a:tcPr/>
                </a:tc>
              </a:tr>
              <a:tr h="370840">
                <a:tc>
                  <a:txBody>
                    <a:bodyPr/>
                    <a:lstStyle/>
                    <a:p>
                      <a:pPr algn="ctr"/>
                      <a:r>
                        <a:rPr lang="en-US" dirty="0" smtClean="0"/>
                        <a:t>1.0</a:t>
                      </a:r>
                      <a:endParaRPr lang="en-US" dirty="0"/>
                    </a:p>
                  </a:txBody>
                  <a:tcPr/>
                </a:tc>
                <a:tc>
                  <a:txBody>
                    <a:bodyPr/>
                    <a:lstStyle/>
                    <a:p>
                      <a:pPr algn="ctr"/>
                      <a:r>
                        <a:rPr lang="en-US" dirty="0" smtClean="0"/>
                        <a:t>60%</a:t>
                      </a:r>
                      <a:endParaRPr lang="en-US" dirty="0"/>
                    </a:p>
                  </a:txBody>
                  <a:tcPr/>
                </a:tc>
              </a:tr>
              <a:tr h="370840">
                <a:tc>
                  <a:txBody>
                    <a:bodyPr/>
                    <a:lstStyle/>
                    <a:p>
                      <a:pPr algn="ctr"/>
                      <a:r>
                        <a:rPr lang="en-US" dirty="0" smtClean="0"/>
                        <a:t>Below 1.0</a:t>
                      </a:r>
                      <a:endParaRPr lang="en-US" dirty="0"/>
                    </a:p>
                  </a:txBody>
                  <a:tcPr/>
                </a:tc>
                <a:tc>
                  <a:txBody>
                    <a:bodyPr/>
                    <a:lstStyle/>
                    <a:p>
                      <a:pPr algn="ctr"/>
                      <a:r>
                        <a:rPr lang="en-US" dirty="0" smtClean="0"/>
                        <a:t>50%</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Scales</a:t>
            </a:r>
            <a:endParaRPr lang="en-US" dirty="0"/>
          </a:p>
        </p:txBody>
      </p:sp>
      <p:sp>
        <p:nvSpPr>
          <p:cNvPr id="3" name="Content Placeholder 2"/>
          <p:cNvSpPr>
            <a:spLocks noGrp="1"/>
          </p:cNvSpPr>
          <p:nvPr>
            <p:ph sz="quarter" idx="1"/>
          </p:nvPr>
        </p:nvSpPr>
        <p:spPr/>
        <p:txBody>
          <a:bodyPr>
            <a:normAutofit/>
          </a:bodyPr>
          <a:lstStyle/>
          <a:p>
            <a:r>
              <a:rPr lang="en-US" sz="3600" dirty="0" smtClean="0"/>
              <a:t>Scales could/should be developed for each student-centered learning outcome</a:t>
            </a:r>
          </a:p>
          <a:p>
            <a:r>
              <a:rPr lang="en-US" sz="3600" dirty="0" smtClean="0"/>
              <a:t>Unpacking the learning outcomes provides the criteria for differentiating levels of performance</a:t>
            </a:r>
            <a:endParaRPr lang="en-US"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Assessment</a:t>
            </a:r>
            <a:endParaRPr lang="en-US" dirty="0"/>
          </a:p>
        </p:txBody>
      </p:sp>
      <p:sp>
        <p:nvSpPr>
          <p:cNvPr id="3" name="Content Placeholder 2"/>
          <p:cNvSpPr>
            <a:spLocks noGrp="1"/>
          </p:cNvSpPr>
          <p:nvPr>
            <p:ph sz="quarter" idx="1"/>
          </p:nvPr>
        </p:nvSpPr>
        <p:spPr/>
        <p:txBody>
          <a:bodyPr>
            <a:normAutofit/>
          </a:bodyPr>
          <a:lstStyle/>
          <a:p>
            <a:r>
              <a:rPr lang="en-US" sz="3600" dirty="0" smtClean="0"/>
              <a:t>What are the major reasons we use report cards and assign grades to students’ work?</a:t>
            </a:r>
          </a:p>
          <a:p>
            <a:r>
              <a:rPr lang="en-US" sz="3600" dirty="0" smtClean="0"/>
              <a:t>Ideally, what purpose should report cards or grades serve?</a:t>
            </a:r>
          </a:p>
          <a:p>
            <a:r>
              <a:rPr lang="en-US" sz="3600" dirty="0" smtClean="0"/>
              <a:t>What elements should teachers use in determining students’ grades?</a:t>
            </a:r>
            <a:endParaRPr lang="en-US"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Purposes of Grading</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Communicate achievement status of students to their parents and others</a:t>
            </a:r>
          </a:p>
          <a:p>
            <a:r>
              <a:rPr lang="en-US" dirty="0" smtClean="0"/>
              <a:t>Provide information for student self-evaluation</a:t>
            </a:r>
          </a:p>
          <a:p>
            <a:r>
              <a:rPr lang="en-US" dirty="0" smtClean="0"/>
              <a:t>Select, identify, or group students for certain educational programming</a:t>
            </a:r>
          </a:p>
          <a:p>
            <a:r>
              <a:rPr lang="en-US" dirty="0" smtClean="0"/>
              <a:t>Provide incentives for students to learn</a:t>
            </a:r>
          </a:p>
          <a:p>
            <a:r>
              <a:rPr lang="en-US" dirty="0" smtClean="0"/>
              <a:t>Document students’ performance to evaluate the effectiveness of instructional programs</a:t>
            </a:r>
          </a:p>
          <a:p>
            <a:r>
              <a:rPr lang="en-US" dirty="0" smtClean="0"/>
              <a:t>Provide evidence of students’ lack of effort or inappropriate responsibility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685800"/>
            <a:ext cx="8382000" cy="4247317"/>
          </a:xfrm>
          <a:prstGeom prst="rect">
            <a:avLst/>
          </a:prstGeom>
          <a:noFill/>
        </p:spPr>
        <p:txBody>
          <a:bodyPr wrap="square" rtlCol="0">
            <a:spAutoFit/>
          </a:bodyPr>
          <a:lstStyle/>
          <a:p>
            <a:pPr algn="ctr"/>
            <a:r>
              <a:rPr lang="en-US" sz="5400" dirty="0" smtClean="0"/>
              <a:t>You can’t serve all these purposes with just one instrument.  Define your purpose first and let the purpose drive your methods.</a:t>
            </a:r>
            <a:endParaRPr lang="en-US" sz="5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from the Research</a:t>
            </a:r>
            <a:endParaRPr lang="en-US" dirty="0"/>
          </a:p>
        </p:txBody>
      </p:sp>
      <p:sp>
        <p:nvSpPr>
          <p:cNvPr id="3" name="Content Placeholder 2"/>
          <p:cNvSpPr>
            <a:spLocks noGrp="1"/>
          </p:cNvSpPr>
          <p:nvPr>
            <p:ph sz="quarter" idx="1"/>
          </p:nvPr>
        </p:nvSpPr>
        <p:spPr/>
        <p:txBody>
          <a:bodyPr>
            <a:normAutofit/>
          </a:bodyPr>
          <a:lstStyle/>
          <a:p>
            <a:r>
              <a:rPr lang="en-US" dirty="0" smtClean="0"/>
              <a:t>Grading and reporting are NOT essential to the instructional process.</a:t>
            </a:r>
          </a:p>
          <a:p>
            <a:r>
              <a:rPr lang="en-US" dirty="0" smtClean="0"/>
              <a:t>Checking is essential – teacher is an advocate, providing regular checks on student progress paired with guidance and feedback for improvement</a:t>
            </a:r>
          </a:p>
          <a:p>
            <a:r>
              <a:rPr lang="en-US" dirty="0" smtClean="0"/>
              <a:t>Feedback – for improvement; what has been learned well, what hasn’t, and what can you do about it?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Clear Learning Targets</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from the Research</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No one method of grading and reporting serves all purposes well – the method of grading should </a:t>
            </a:r>
            <a:r>
              <a:rPr lang="en-US" i="1" dirty="0" smtClean="0"/>
              <a:t>follow</a:t>
            </a:r>
            <a:r>
              <a:rPr lang="en-US" dirty="0" smtClean="0"/>
              <a:t> the purpose</a:t>
            </a:r>
          </a:p>
          <a:p>
            <a:r>
              <a:rPr lang="en-US" dirty="0" smtClean="0"/>
              <a:t>Four Grading Methods</a:t>
            </a:r>
          </a:p>
          <a:p>
            <a:pPr lvl="1"/>
            <a:r>
              <a:rPr lang="en-US" dirty="0" smtClean="0"/>
              <a:t>Letter Grades </a:t>
            </a:r>
          </a:p>
          <a:p>
            <a:pPr lvl="1"/>
            <a:r>
              <a:rPr lang="en-US" dirty="0" smtClean="0"/>
              <a:t>Percentage Grades</a:t>
            </a:r>
          </a:p>
          <a:p>
            <a:pPr lvl="1"/>
            <a:r>
              <a:rPr lang="en-US" dirty="0" smtClean="0"/>
              <a:t>Standards-Based</a:t>
            </a:r>
          </a:p>
          <a:p>
            <a:pPr lvl="1"/>
            <a:r>
              <a:rPr lang="en-US" dirty="0" smtClean="0"/>
              <a:t>Narrative</a:t>
            </a:r>
          </a:p>
          <a:p>
            <a:r>
              <a:rPr lang="en-US" dirty="0" smtClean="0"/>
              <a:t>Methods can be combined to increase their communicative value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to do about grading??</a:t>
            </a:r>
            <a:endParaRPr lang="en-US" dirty="0"/>
          </a:p>
        </p:txBody>
      </p:sp>
      <p:sp>
        <p:nvSpPr>
          <p:cNvPr id="3" name="Content Placeholder 2"/>
          <p:cNvSpPr>
            <a:spLocks noGrp="1"/>
          </p:cNvSpPr>
          <p:nvPr>
            <p:ph sz="quarter" idx="1"/>
          </p:nvPr>
        </p:nvSpPr>
        <p:spPr/>
        <p:txBody>
          <a:bodyPr/>
          <a:lstStyle/>
          <a:p>
            <a:r>
              <a:rPr lang="en-US" dirty="0" smtClean="0"/>
              <a:t>Determine the primary purpose of each grading and reporting tool</a:t>
            </a:r>
          </a:p>
          <a:p>
            <a:r>
              <a:rPr lang="en-US" dirty="0" smtClean="0"/>
              <a:t>Select or develop the most appropriate method for each tool</a:t>
            </a:r>
          </a:p>
          <a:p>
            <a:r>
              <a:rPr lang="en-US" dirty="0" smtClean="0"/>
              <a:t>Develop a multifaceted, comprehensive grading system</a:t>
            </a:r>
          </a:p>
          <a:p>
            <a:endParaRPr lang="en-US" dirty="0"/>
          </a:p>
          <a:p>
            <a:pPr algn="ctr">
              <a:buNone/>
            </a:pPr>
            <a:r>
              <a:rPr lang="en-US" dirty="0" smtClean="0"/>
              <a:t>HOW do I do this???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More Conclusions from the Research</a:t>
            </a:r>
            <a:endParaRPr lang="en-US" dirty="0"/>
          </a:p>
        </p:txBody>
      </p:sp>
      <p:sp>
        <p:nvSpPr>
          <p:cNvPr id="3" name="Content Placeholder 2"/>
          <p:cNvSpPr>
            <a:spLocks noGrp="1"/>
          </p:cNvSpPr>
          <p:nvPr>
            <p:ph sz="quarter" idx="1"/>
          </p:nvPr>
        </p:nvSpPr>
        <p:spPr/>
        <p:txBody>
          <a:bodyPr>
            <a:normAutofit/>
          </a:bodyPr>
          <a:lstStyle/>
          <a:p>
            <a:r>
              <a:rPr lang="en-US" sz="3600" dirty="0" smtClean="0"/>
              <a:t>Grading and reporting will always involve some degree of subjectivity</a:t>
            </a:r>
          </a:p>
          <a:p>
            <a:r>
              <a:rPr lang="en-US" sz="3600" dirty="0" smtClean="0"/>
              <a:t>Detailed and analytic reports are better learning tools</a:t>
            </a:r>
          </a:p>
          <a:p>
            <a:r>
              <a:rPr lang="en-US" sz="3600" dirty="0" smtClean="0"/>
              <a:t>Mathematic precision does NOT yield more objective grading</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score would you give these students?</a:t>
            </a:r>
            <a:endParaRPr lang="en-US" dirty="0"/>
          </a:p>
        </p:txBody>
      </p:sp>
      <p:graphicFrame>
        <p:nvGraphicFramePr>
          <p:cNvPr id="4" name="Content Placeholder 3"/>
          <p:cNvGraphicFramePr>
            <a:graphicFrameLocks noGrp="1"/>
          </p:cNvGraphicFramePr>
          <p:nvPr>
            <p:ph sz="quarter" idx="1"/>
          </p:nvPr>
        </p:nvGraphicFramePr>
        <p:xfrm>
          <a:off x="612775" y="2057400"/>
          <a:ext cx="8153400" cy="2895600"/>
        </p:xfrm>
        <a:graphic>
          <a:graphicData uri="http://schemas.openxmlformats.org/drawingml/2006/table">
            <a:tbl>
              <a:tblPr firstRow="1" bandRow="1">
                <a:tableStyleId>{5C22544A-7EE6-4342-B048-85BDC9FD1C3A}</a:tableStyleId>
              </a:tblPr>
              <a:tblGrid>
                <a:gridCol w="1630680"/>
                <a:gridCol w="1630680"/>
                <a:gridCol w="1630680"/>
                <a:gridCol w="1630680"/>
                <a:gridCol w="1630680"/>
              </a:tblGrid>
              <a:tr h="482600">
                <a:tc>
                  <a:txBody>
                    <a:bodyPr/>
                    <a:lstStyle/>
                    <a:p>
                      <a:pPr algn="ctr"/>
                      <a:r>
                        <a:rPr lang="en-US" dirty="0" smtClean="0"/>
                        <a:t>Student 1</a:t>
                      </a:r>
                      <a:endParaRPr lang="en-US" dirty="0"/>
                    </a:p>
                  </a:txBody>
                  <a:tcPr marL="90593" marR="90593"/>
                </a:tc>
                <a:tc>
                  <a:txBody>
                    <a:bodyPr/>
                    <a:lstStyle/>
                    <a:p>
                      <a:pPr algn="ctr"/>
                      <a:r>
                        <a:rPr lang="en-US" dirty="0" smtClean="0"/>
                        <a:t>Student 2</a:t>
                      </a:r>
                      <a:endParaRPr lang="en-US" dirty="0"/>
                    </a:p>
                  </a:txBody>
                  <a:tcPr marL="90593" marR="90593"/>
                </a:tc>
                <a:tc>
                  <a:txBody>
                    <a:bodyPr/>
                    <a:lstStyle/>
                    <a:p>
                      <a:pPr algn="ctr"/>
                      <a:r>
                        <a:rPr lang="en-US" dirty="0" smtClean="0"/>
                        <a:t>Student 3</a:t>
                      </a:r>
                      <a:endParaRPr lang="en-US" dirty="0"/>
                    </a:p>
                  </a:txBody>
                  <a:tcPr marL="90593" marR="90593"/>
                </a:tc>
                <a:tc>
                  <a:txBody>
                    <a:bodyPr/>
                    <a:lstStyle/>
                    <a:p>
                      <a:pPr algn="ctr"/>
                      <a:r>
                        <a:rPr lang="en-US" dirty="0" smtClean="0"/>
                        <a:t>Student 4</a:t>
                      </a:r>
                      <a:endParaRPr lang="en-US" dirty="0"/>
                    </a:p>
                  </a:txBody>
                  <a:tcPr marL="90593" marR="90593"/>
                </a:tc>
                <a:tc>
                  <a:txBody>
                    <a:bodyPr/>
                    <a:lstStyle/>
                    <a:p>
                      <a:pPr algn="ctr"/>
                      <a:r>
                        <a:rPr lang="en-US" dirty="0" smtClean="0"/>
                        <a:t>Student 5</a:t>
                      </a:r>
                      <a:endParaRPr lang="en-US" dirty="0"/>
                    </a:p>
                  </a:txBody>
                  <a:tcPr marL="90593" marR="90593"/>
                </a:tc>
              </a:tr>
              <a:tr h="482600">
                <a:tc>
                  <a:txBody>
                    <a:bodyPr/>
                    <a:lstStyle/>
                    <a:p>
                      <a:pPr algn="ctr"/>
                      <a:r>
                        <a:rPr lang="en-US" dirty="0" smtClean="0"/>
                        <a:t>1</a:t>
                      </a:r>
                      <a:endParaRPr lang="en-US" dirty="0"/>
                    </a:p>
                  </a:txBody>
                  <a:tcPr marL="90593" marR="90593"/>
                </a:tc>
                <a:tc>
                  <a:txBody>
                    <a:bodyPr/>
                    <a:lstStyle/>
                    <a:p>
                      <a:pPr algn="ctr"/>
                      <a:r>
                        <a:rPr lang="en-US" dirty="0" smtClean="0"/>
                        <a:t>0</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c>
                  <a:txBody>
                    <a:bodyPr/>
                    <a:lstStyle/>
                    <a:p>
                      <a:pPr algn="ctr"/>
                      <a:r>
                        <a:rPr lang="en-US" dirty="0" smtClean="0"/>
                        <a:t>3</a:t>
                      </a:r>
                      <a:endParaRPr lang="en-US" dirty="0"/>
                    </a:p>
                  </a:txBody>
                  <a:tcPr marL="90593" marR="90593"/>
                </a:tc>
              </a:tr>
              <a:tr h="482600">
                <a:tc>
                  <a:txBody>
                    <a:bodyPr/>
                    <a:lstStyle/>
                    <a:p>
                      <a:pPr algn="ctr"/>
                      <a:r>
                        <a:rPr lang="en-US" dirty="0" smtClean="0"/>
                        <a:t>2</a:t>
                      </a:r>
                      <a:endParaRPr lang="en-US" dirty="0"/>
                    </a:p>
                  </a:txBody>
                  <a:tcPr marL="90593" marR="90593"/>
                </a:tc>
                <a:tc>
                  <a:txBody>
                    <a:bodyPr/>
                    <a:lstStyle/>
                    <a:p>
                      <a:pPr algn="ctr"/>
                      <a:r>
                        <a:rPr lang="en-US" dirty="0" smtClean="0"/>
                        <a:t>1</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r>
              <a:tr h="482600">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4</a:t>
                      </a:r>
                      <a:endParaRPr lang="en-US" dirty="0"/>
                    </a:p>
                  </a:txBody>
                  <a:tcPr marL="90593" marR="90593"/>
                </a:tc>
                <a:tc>
                  <a:txBody>
                    <a:bodyPr/>
                    <a:lstStyle/>
                    <a:p>
                      <a:pPr algn="ctr"/>
                      <a:r>
                        <a:rPr lang="en-US" dirty="0" smtClean="0"/>
                        <a:t>2</a:t>
                      </a:r>
                      <a:endParaRPr lang="en-US" dirty="0"/>
                    </a:p>
                  </a:txBody>
                  <a:tcPr marL="90593" marR="90593"/>
                </a:tc>
              </a:tr>
              <a:tr h="482600">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4</a:t>
                      </a:r>
                      <a:endParaRPr lang="en-US" dirty="0"/>
                    </a:p>
                  </a:txBody>
                  <a:tcPr marL="90593" marR="90593"/>
                </a:tc>
              </a:tr>
              <a:tr h="482600">
                <a:tc>
                  <a:txBody>
                    <a:bodyPr/>
                    <a:lstStyle/>
                    <a:p>
                      <a:pPr algn="ctr"/>
                      <a:r>
                        <a:rPr lang="en-US" dirty="0" smtClean="0"/>
                        <a:t>Final</a:t>
                      </a:r>
                      <a:r>
                        <a:rPr lang="en-US" baseline="0" dirty="0" smtClean="0"/>
                        <a:t>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Questionable Grading Practices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Averaging a course grade </a:t>
            </a:r>
          </a:p>
          <a:p>
            <a:pPr lvl="1"/>
            <a:r>
              <a:rPr lang="en-US" dirty="0" smtClean="0"/>
              <a:t>Hurts kids motivation:  if they fail one assignment, it hurts them for the entire term</a:t>
            </a:r>
          </a:p>
          <a:p>
            <a:r>
              <a:rPr lang="en-US" dirty="0" smtClean="0"/>
              <a:t>Giving zeros for work missed or turned in late</a:t>
            </a:r>
          </a:p>
          <a:p>
            <a:pPr lvl="1"/>
            <a:r>
              <a:rPr lang="en-US" dirty="0" smtClean="0"/>
              <a:t>Use “incomplete” as an intervention with immediate, systemic support instead</a:t>
            </a:r>
          </a:p>
          <a:p>
            <a:r>
              <a:rPr lang="en-US" dirty="0" smtClean="0"/>
              <a:t>Taking credit away from students for infractions (i.e. behavior, attendance, etc)</a:t>
            </a:r>
          </a:p>
          <a:p>
            <a:pPr lvl="1"/>
            <a:r>
              <a:rPr lang="en-US" dirty="0" smtClean="0"/>
              <a:t>Use a “homework can only add to your grade” policy instead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Alternatives to Averaging</a:t>
            </a:r>
            <a:endParaRPr lang="en-US" dirty="0"/>
          </a:p>
        </p:txBody>
      </p:sp>
      <p:sp>
        <p:nvSpPr>
          <p:cNvPr id="3" name="Content Placeholder 2"/>
          <p:cNvSpPr>
            <a:spLocks noGrp="1"/>
          </p:cNvSpPr>
          <p:nvPr>
            <p:ph sz="quarter" idx="1"/>
          </p:nvPr>
        </p:nvSpPr>
        <p:spPr>
          <a:xfrm>
            <a:off x="457200" y="1600200"/>
            <a:ext cx="8229600" cy="4876800"/>
          </a:xfrm>
        </p:spPr>
        <p:txBody>
          <a:bodyPr>
            <a:normAutofit/>
          </a:bodyPr>
          <a:lstStyle/>
          <a:p>
            <a:r>
              <a:rPr lang="en-US" dirty="0" smtClean="0"/>
              <a:t>Give priority to most recent evidence</a:t>
            </a:r>
          </a:p>
          <a:p>
            <a:pPr lvl="1"/>
            <a:r>
              <a:rPr lang="en-US" dirty="0" smtClean="0"/>
              <a:t>“If you do better on the comprehensive final than the mid-term, we’ll throw out the mid-term.”</a:t>
            </a:r>
          </a:p>
          <a:p>
            <a:r>
              <a:rPr lang="en-US" dirty="0" smtClean="0"/>
              <a:t>Give priority to most comprehensive evidence</a:t>
            </a:r>
          </a:p>
          <a:p>
            <a:r>
              <a:rPr lang="en-US" dirty="0" smtClean="0"/>
              <a:t>Give priority to evidence related to the most important goals or standards</a:t>
            </a:r>
          </a:p>
          <a:p>
            <a:pPr lvl="1"/>
            <a:r>
              <a:rPr lang="en-US" dirty="0" smtClean="0"/>
              <a:t>Use the integer system to develop assessments that are standards-based and aligned to learning goals.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Alternatives to Giving Zeros</a:t>
            </a:r>
            <a:endParaRPr lang="en-US" dirty="0"/>
          </a:p>
        </p:txBody>
      </p:sp>
      <p:sp>
        <p:nvSpPr>
          <p:cNvPr id="3" name="Content Placeholder 2"/>
          <p:cNvSpPr>
            <a:spLocks noGrp="1"/>
          </p:cNvSpPr>
          <p:nvPr>
            <p:ph sz="quarter" idx="1"/>
          </p:nvPr>
        </p:nvSpPr>
        <p:spPr/>
        <p:txBody>
          <a:bodyPr/>
          <a:lstStyle/>
          <a:p>
            <a:r>
              <a:rPr lang="en-US" dirty="0" smtClean="0"/>
              <a:t>Assign an incomplete or in-progress grade with immediate consequences and support</a:t>
            </a:r>
          </a:p>
          <a:p>
            <a:r>
              <a:rPr lang="en-US" dirty="0" smtClean="0"/>
              <a:t>Report behavioral aspects separately </a:t>
            </a:r>
          </a:p>
          <a:p>
            <a:r>
              <a:rPr lang="en-US" dirty="0" smtClean="0"/>
              <a:t>Change grading scale to use integers</a:t>
            </a:r>
          </a:p>
          <a:p>
            <a:pPr lvl="1"/>
            <a:r>
              <a:rPr lang="en-US" dirty="0" smtClean="0"/>
              <a:t>In 100 point system an “F” is 0-60</a:t>
            </a:r>
          </a:p>
          <a:p>
            <a:pPr lvl="1"/>
            <a:r>
              <a:rPr lang="en-US" dirty="0" smtClean="0"/>
              <a:t>In integer system an “F” is 0-1</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what score would you give these students?</a:t>
            </a:r>
            <a:endParaRPr lang="en-US" dirty="0"/>
          </a:p>
        </p:txBody>
      </p:sp>
      <p:graphicFrame>
        <p:nvGraphicFramePr>
          <p:cNvPr id="4" name="Content Placeholder 3"/>
          <p:cNvGraphicFramePr>
            <a:graphicFrameLocks noGrp="1"/>
          </p:cNvGraphicFramePr>
          <p:nvPr>
            <p:ph sz="quarter" idx="1"/>
          </p:nvPr>
        </p:nvGraphicFramePr>
        <p:xfrm>
          <a:off x="612775" y="2133600"/>
          <a:ext cx="8153400" cy="2895600"/>
        </p:xfrm>
        <a:graphic>
          <a:graphicData uri="http://schemas.openxmlformats.org/drawingml/2006/table">
            <a:tbl>
              <a:tblPr firstRow="1" bandRow="1">
                <a:tableStyleId>{5C22544A-7EE6-4342-B048-85BDC9FD1C3A}</a:tableStyleId>
              </a:tblPr>
              <a:tblGrid>
                <a:gridCol w="1630680"/>
                <a:gridCol w="1630680"/>
                <a:gridCol w="1630680"/>
                <a:gridCol w="1630680"/>
                <a:gridCol w="1630680"/>
              </a:tblGrid>
              <a:tr h="482600">
                <a:tc>
                  <a:txBody>
                    <a:bodyPr/>
                    <a:lstStyle/>
                    <a:p>
                      <a:pPr algn="ctr"/>
                      <a:r>
                        <a:rPr lang="en-US" dirty="0" smtClean="0"/>
                        <a:t>Student 1</a:t>
                      </a:r>
                      <a:endParaRPr lang="en-US" dirty="0"/>
                    </a:p>
                  </a:txBody>
                  <a:tcPr marL="90593" marR="90593"/>
                </a:tc>
                <a:tc>
                  <a:txBody>
                    <a:bodyPr/>
                    <a:lstStyle/>
                    <a:p>
                      <a:pPr algn="ctr"/>
                      <a:r>
                        <a:rPr lang="en-US" dirty="0" smtClean="0"/>
                        <a:t>Student 2</a:t>
                      </a:r>
                      <a:endParaRPr lang="en-US" dirty="0"/>
                    </a:p>
                  </a:txBody>
                  <a:tcPr marL="90593" marR="90593"/>
                </a:tc>
                <a:tc>
                  <a:txBody>
                    <a:bodyPr/>
                    <a:lstStyle/>
                    <a:p>
                      <a:pPr algn="ctr"/>
                      <a:r>
                        <a:rPr lang="en-US" dirty="0" smtClean="0"/>
                        <a:t>Student 3</a:t>
                      </a:r>
                      <a:endParaRPr lang="en-US" dirty="0"/>
                    </a:p>
                  </a:txBody>
                  <a:tcPr marL="90593" marR="90593"/>
                </a:tc>
                <a:tc>
                  <a:txBody>
                    <a:bodyPr/>
                    <a:lstStyle/>
                    <a:p>
                      <a:pPr algn="ctr"/>
                      <a:r>
                        <a:rPr lang="en-US" dirty="0" smtClean="0"/>
                        <a:t>Student 4</a:t>
                      </a:r>
                      <a:endParaRPr lang="en-US" dirty="0"/>
                    </a:p>
                  </a:txBody>
                  <a:tcPr marL="90593" marR="90593"/>
                </a:tc>
                <a:tc>
                  <a:txBody>
                    <a:bodyPr/>
                    <a:lstStyle/>
                    <a:p>
                      <a:pPr algn="ctr"/>
                      <a:r>
                        <a:rPr lang="en-US" dirty="0" smtClean="0"/>
                        <a:t>Student 5</a:t>
                      </a:r>
                      <a:endParaRPr lang="en-US" dirty="0"/>
                    </a:p>
                  </a:txBody>
                  <a:tcPr marL="90593" marR="90593"/>
                </a:tc>
              </a:tr>
              <a:tr h="482600">
                <a:tc>
                  <a:txBody>
                    <a:bodyPr/>
                    <a:lstStyle/>
                    <a:p>
                      <a:pPr algn="ctr"/>
                      <a:r>
                        <a:rPr lang="en-US" dirty="0" smtClean="0"/>
                        <a:t>1</a:t>
                      </a:r>
                      <a:endParaRPr lang="en-US" dirty="0"/>
                    </a:p>
                  </a:txBody>
                  <a:tcPr marL="90593" marR="90593"/>
                </a:tc>
                <a:tc>
                  <a:txBody>
                    <a:bodyPr/>
                    <a:lstStyle/>
                    <a:p>
                      <a:pPr algn="ctr"/>
                      <a:r>
                        <a:rPr lang="en-US" dirty="0" smtClean="0"/>
                        <a:t>0</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c>
                  <a:txBody>
                    <a:bodyPr/>
                    <a:lstStyle/>
                    <a:p>
                      <a:pPr algn="ctr"/>
                      <a:r>
                        <a:rPr lang="en-US" dirty="0" smtClean="0"/>
                        <a:t>3</a:t>
                      </a:r>
                      <a:endParaRPr lang="en-US" dirty="0"/>
                    </a:p>
                  </a:txBody>
                  <a:tcPr marL="90593" marR="90593"/>
                </a:tc>
              </a:tr>
              <a:tr h="482600">
                <a:tc>
                  <a:txBody>
                    <a:bodyPr/>
                    <a:lstStyle/>
                    <a:p>
                      <a:pPr algn="ctr"/>
                      <a:r>
                        <a:rPr lang="en-US" dirty="0" smtClean="0"/>
                        <a:t>2</a:t>
                      </a:r>
                      <a:endParaRPr lang="en-US" dirty="0"/>
                    </a:p>
                  </a:txBody>
                  <a:tcPr marL="90593" marR="90593"/>
                </a:tc>
                <a:tc>
                  <a:txBody>
                    <a:bodyPr/>
                    <a:lstStyle/>
                    <a:p>
                      <a:pPr algn="ctr"/>
                      <a:r>
                        <a:rPr lang="en-US" dirty="0" smtClean="0"/>
                        <a:t>1</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r>
              <a:tr h="482600">
                <a:tc>
                  <a:txBody>
                    <a:bodyPr/>
                    <a:lstStyle/>
                    <a:p>
                      <a:pPr algn="ctr"/>
                      <a:r>
                        <a:rPr lang="en-US" dirty="0" smtClean="0"/>
                        <a:t>3</a:t>
                      </a:r>
                      <a:endParaRPr lang="en-US" dirty="0"/>
                    </a:p>
                  </a:txBody>
                  <a:tcPr marL="90593" marR="90593"/>
                </a:tc>
                <a:tc>
                  <a:txBody>
                    <a:bodyPr/>
                    <a:lstStyle/>
                    <a:p>
                      <a:pPr algn="ctr"/>
                      <a:r>
                        <a:rPr lang="en-US" dirty="0" smtClean="0"/>
                        <a:t>2</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4</a:t>
                      </a:r>
                      <a:endParaRPr lang="en-US" dirty="0"/>
                    </a:p>
                  </a:txBody>
                  <a:tcPr marL="90593" marR="90593"/>
                </a:tc>
                <a:tc>
                  <a:txBody>
                    <a:bodyPr/>
                    <a:lstStyle/>
                    <a:p>
                      <a:pPr algn="ctr"/>
                      <a:r>
                        <a:rPr lang="en-US" dirty="0" smtClean="0"/>
                        <a:t>2</a:t>
                      </a:r>
                      <a:endParaRPr lang="en-US" dirty="0"/>
                    </a:p>
                  </a:txBody>
                  <a:tcPr marL="90593" marR="90593"/>
                </a:tc>
              </a:tr>
              <a:tr h="482600">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3</a:t>
                      </a:r>
                      <a:endParaRPr lang="en-US" dirty="0"/>
                    </a:p>
                  </a:txBody>
                  <a:tcPr marL="90593" marR="90593"/>
                </a:tc>
                <a:tc>
                  <a:txBody>
                    <a:bodyPr/>
                    <a:lstStyle/>
                    <a:p>
                      <a:pPr algn="ctr"/>
                      <a:r>
                        <a:rPr lang="en-US" dirty="0" smtClean="0"/>
                        <a:t>4</a:t>
                      </a:r>
                      <a:endParaRPr lang="en-US" dirty="0"/>
                    </a:p>
                  </a:txBody>
                  <a:tcPr marL="90593" marR="90593"/>
                </a:tc>
              </a:tr>
              <a:tr h="482600">
                <a:tc>
                  <a:txBody>
                    <a:bodyPr/>
                    <a:lstStyle/>
                    <a:p>
                      <a:pPr algn="ctr"/>
                      <a:r>
                        <a:rPr lang="en-US" dirty="0" smtClean="0"/>
                        <a:t>Final</a:t>
                      </a:r>
                      <a:r>
                        <a:rPr lang="en-US" baseline="0" dirty="0" smtClean="0"/>
                        <a:t>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c>
                  <a:txBody>
                    <a:bodyPr/>
                    <a:lstStyle/>
                    <a:p>
                      <a:pPr algn="ctr"/>
                      <a:r>
                        <a:rPr lang="en-US" dirty="0" smtClean="0"/>
                        <a:t>Final Score?</a:t>
                      </a:r>
                      <a:endParaRPr lang="en-US" dirty="0"/>
                    </a:p>
                  </a:txBody>
                  <a:tcPr marL="90593" marR="90593"/>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Conclusion from Research</a:t>
            </a:r>
            <a:endParaRPr lang="en-US" sz="5400" dirty="0"/>
          </a:p>
        </p:txBody>
      </p:sp>
      <p:sp>
        <p:nvSpPr>
          <p:cNvPr id="4" name="TextBox 3"/>
          <p:cNvSpPr txBox="1"/>
          <p:nvPr/>
        </p:nvSpPr>
        <p:spPr>
          <a:xfrm>
            <a:off x="228600" y="2133600"/>
            <a:ext cx="8534400" cy="2308324"/>
          </a:xfrm>
          <a:prstGeom prst="rect">
            <a:avLst/>
          </a:prstGeom>
          <a:noFill/>
        </p:spPr>
        <p:txBody>
          <a:bodyPr wrap="square" rtlCol="0">
            <a:spAutoFit/>
          </a:bodyPr>
          <a:lstStyle/>
          <a:p>
            <a:pPr algn="ctr"/>
            <a:r>
              <a:rPr lang="en-US" sz="4800" dirty="0" smtClean="0"/>
              <a:t>Grades have some value as rewards but NO value as punishments.</a:t>
            </a:r>
            <a:endParaRPr lang="en-US" sz="4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Better Practice</a:t>
            </a:r>
            <a:endParaRPr lang="en-US" dirty="0"/>
          </a:p>
        </p:txBody>
      </p:sp>
      <p:sp>
        <p:nvSpPr>
          <p:cNvPr id="3" name="Content Placeholder 2"/>
          <p:cNvSpPr>
            <a:spLocks noGrp="1"/>
          </p:cNvSpPr>
          <p:nvPr>
            <p:ph sz="quarter" idx="1"/>
          </p:nvPr>
        </p:nvSpPr>
        <p:spPr>
          <a:xfrm>
            <a:off x="457200" y="1447800"/>
            <a:ext cx="8229600" cy="5334000"/>
          </a:xfrm>
        </p:spPr>
        <p:txBody>
          <a:bodyPr>
            <a:normAutofit fontScale="92500" lnSpcReduction="10000"/>
          </a:bodyPr>
          <a:lstStyle/>
          <a:p>
            <a:r>
              <a:rPr lang="en-US" dirty="0" smtClean="0"/>
              <a:t>Begin with a clear statement of purpose</a:t>
            </a:r>
          </a:p>
          <a:p>
            <a:pPr lvl="1"/>
            <a:r>
              <a:rPr lang="en-US" dirty="0" smtClean="0"/>
              <a:t>Why are grading and reporting done?</a:t>
            </a:r>
          </a:p>
          <a:p>
            <a:pPr lvl="1"/>
            <a:r>
              <a:rPr lang="en-US" dirty="0" smtClean="0"/>
              <a:t>For whom is the information intended?</a:t>
            </a:r>
          </a:p>
          <a:p>
            <a:pPr lvl="1"/>
            <a:r>
              <a:rPr lang="en-US" dirty="0" smtClean="0"/>
              <a:t>What are the desired results?</a:t>
            </a:r>
          </a:p>
          <a:p>
            <a:r>
              <a:rPr lang="en-US" dirty="0" smtClean="0"/>
              <a:t>Provide accurate and understandable descriptions of student learning.</a:t>
            </a:r>
          </a:p>
          <a:p>
            <a:pPr lvl="1"/>
            <a:r>
              <a:rPr lang="en-US" dirty="0" smtClean="0"/>
              <a:t>More a challenge in effective communication than quantifying student achievement</a:t>
            </a:r>
          </a:p>
          <a:p>
            <a:r>
              <a:rPr lang="en-US" dirty="0" smtClean="0"/>
              <a:t>Use grading and reporting to enhance teaching and learning</a:t>
            </a:r>
          </a:p>
          <a:p>
            <a:pPr lvl="1"/>
            <a:r>
              <a:rPr lang="en-US" dirty="0" smtClean="0"/>
              <a:t>Facilitate communication between teachers, students, and parents</a:t>
            </a:r>
          </a:p>
          <a:p>
            <a:pPr lvl="1"/>
            <a:r>
              <a:rPr lang="en-US" dirty="0" smtClean="0"/>
              <a:t>Ensure efforts to help students are harmonious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discipline?</a:t>
            </a:r>
            <a:endParaRPr lang="en-US" dirty="0"/>
          </a:p>
        </p:txBody>
      </p:sp>
      <p:sp>
        <p:nvSpPr>
          <p:cNvPr id="3" name="Content Placeholder 2"/>
          <p:cNvSpPr>
            <a:spLocks noGrp="1"/>
          </p:cNvSpPr>
          <p:nvPr>
            <p:ph sz="quarter" idx="1"/>
          </p:nvPr>
        </p:nvSpPr>
        <p:spPr/>
        <p:txBody>
          <a:bodyPr>
            <a:noAutofit/>
          </a:bodyPr>
          <a:lstStyle/>
          <a:p>
            <a:pPr>
              <a:buNone/>
            </a:pPr>
            <a:r>
              <a:rPr lang="en-US" sz="2000" dirty="0" smtClean="0"/>
              <a:t>      “</a:t>
            </a:r>
            <a:r>
              <a:rPr lang="en-US" sz="2000" dirty="0"/>
              <a:t>Many people erroneously thing of academic disciplines as the content, but that is NOT what a discipline is.  Science is a discipline because the habit of jumping to conclusions based on prior beliefs runs deep in human beings (and novice scientists), and is overcome only through the discipline of trying to isolate key variables, and methodically testing for them.  You have to learn the discipline of carefully observing, gathering apt evidence, and weighing its limited implications while remaining skeptical.  This so-called scientific method is not a skill, but a set of dispositions, skills, and transfer abilities in the use of content, learnable only by doing.  Similarly, the goal in learning to do history is to avoid present-centeredness and simplistic casual reasoning.  One must learn to think and act like a journalist/ curator/ historian to learn the discipline of history.  Learning only the factual content or highly-scripted skills is as little likely to make you disciplined as merely practicing discrete moves in basketball will equip you to be a successful game player.”  Wiggins and </a:t>
            </a:r>
            <a:r>
              <a:rPr lang="en-US" sz="2000" dirty="0" err="1"/>
              <a:t>McTighe</a:t>
            </a:r>
            <a:r>
              <a:rPr lang="en-US" sz="2000" dirty="0"/>
              <a:t>, </a:t>
            </a:r>
            <a:r>
              <a:rPr lang="en-US" sz="2000" i="1" dirty="0"/>
              <a:t>Schooling by Design</a:t>
            </a:r>
            <a:r>
              <a:rPr lang="en-US" sz="2000" dirty="0"/>
              <a:t> (2007)</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Balanced Assessment System</a:t>
            </a:r>
            <a:endParaRPr lang="en-US" dirty="0"/>
          </a:p>
        </p:txBody>
      </p:sp>
      <p:graphicFrame>
        <p:nvGraphicFramePr>
          <p:cNvPr id="4" name="Content Placeholder 3"/>
          <p:cNvGraphicFramePr>
            <a:graphicFrameLocks noGrp="1"/>
          </p:cNvGraphicFramePr>
          <p:nvPr>
            <p:ph sz="quarter" idx="1"/>
          </p:nvPr>
        </p:nvGraphicFramePr>
        <p:xfrm>
          <a:off x="612775" y="1828800"/>
          <a:ext cx="8153400" cy="4114800"/>
        </p:xfrm>
        <a:graphic>
          <a:graphicData uri="http://schemas.openxmlformats.org/drawingml/2006/table">
            <a:tbl>
              <a:tblPr firstRow="1" bandRow="1">
                <a:tableStyleId>{5C22544A-7EE6-4342-B048-85BDC9FD1C3A}</a:tableStyleId>
              </a:tblPr>
              <a:tblGrid>
                <a:gridCol w="2717800"/>
                <a:gridCol w="2717800"/>
                <a:gridCol w="2717800"/>
              </a:tblGrid>
              <a:tr h="800100">
                <a:tc>
                  <a:txBody>
                    <a:bodyPr/>
                    <a:lstStyle/>
                    <a:p>
                      <a:pPr algn="ctr"/>
                      <a:r>
                        <a:rPr lang="en-US" dirty="0" smtClean="0"/>
                        <a:t>Large Scale</a:t>
                      </a:r>
                    </a:p>
                    <a:p>
                      <a:pPr algn="ctr"/>
                      <a:r>
                        <a:rPr lang="en-US" dirty="0" smtClean="0"/>
                        <a:t>Assessment of…</a:t>
                      </a:r>
                      <a:endParaRPr lang="en-US" dirty="0"/>
                    </a:p>
                  </a:txBody>
                  <a:tcPr marL="90593" marR="90593"/>
                </a:tc>
                <a:tc>
                  <a:txBody>
                    <a:bodyPr/>
                    <a:lstStyle/>
                    <a:p>
                      <a:pPr algn="ctr"/>
                      <a:r>
                        <a:rPr lang="en-US" dirty="0" smtClean="0"/>
                        <a:t>Mid-Scale</a:t>
                      </a:r>
                    </a:p>
                    <a:p>
                      <a:pPr algn="ctr"/>
                      <a:r>
                        <a:rPr lang="en-US" dirty="0" smtClean="0"/>
                        <a:t>Assessment for…</a:t>
                      </a:r>
                      <a:endParaRPr lang="en-US" dirty="0"/>
                    </a:p>
                  </a:txBody>
                  <a:tcPr marL="90593" marR="90593"/>
                </a:tc>
                <a:tc>
                  <a:txBody>
                    <a:bodyPr/>
                    <a:lstStyle/>
                    <a:p>
                      <a:pPr algn="ctr"/>
                      <a:r>
                        <a:rPr lang="en-US" dirty="0" smtClean="0"/>
                        <a:t>Small Scale</a:t>
                      </a:r>
                    </a:p>
                    <a:p>
                      <a:pPr algn="ctr"/>
                      <a:r>
                        <a:rPr lang="en-US" dirty="0" smtClean="0"/>
                        <a:t>Assessment for…</a:t>
                      </a:r>
                      <a:endParaRPr lang="en-US" dirty="0"/>
                    </a:p>
                  </a:txBody>
                  <a:tcPr marL="90593" marR="90593"/>
                </a:tc>
              </a:tr>
              <a:tr h="1828800">
                <a:tc>
                  <a:txBody>
                    <a:bodyPr/>
                    <a:lstStyle/>
                    <a:p>
                      <a:pPr>
                        <a:buFont typeface="Arial" pitchFamily="34" charset="0"/>
                        <a:buChar char="•"/>
                      </a:pPr>
                      <a:r>
                        <a:rPr lang="en-US" dirty="0" smtClean="0"/>
                        <a:t>Summative in nature</a:t>
                      </a:r>
                    </a:p>
                    <a:p>
                      <a:pPr>
                        <a:buFont typeface="Arial" pitchFamily="34" charset="0"/>
                        <a:buChar char="•"/>
                      </a:pPr>
                      <a:r>
                        <a:rPr lang="en-US" dirty="0" smtClean="0"/>
                        <a:t>Norm-referenced</a:t>
                      </a:r>
                    </a:p>
                    <a:p>
                      <a:pPr>
                        <a:buFont typeface="Arial" pitchFamily="34" charset="0"/>
                        <a:buChar char="•"/>
                      </a:pPr>
                      <a:r>
                        <a:rPr lang="en-US" dirty="0" smtClean="0"/>
                        <a:t>Aptitude</a:t>
                      </a:r>
                    </a:p>
                    <a:p>
                      <a:pPr>
                        <a:buFont typeface="Arial" pitchFamily="34" charset="0"/>
                        <a:buChar char="•"/>
                      </a:pPr>
                      <a:r>
                        <a:rPr lang="en-US" dirty="0" smtClean="0"/>
                        <a:t>Achievement</a:t>
                      </a:r>
                      <a:endParaRPr lang="en-US" dirty="0"/>
                    </a:p>
                  </a:txBody>
                  <a:tcPr marL="90593" marR="90593"/>
                </a:tc>
                <a:tc>
                  <a:txBody>
                    <a:bodyPr/>
                    <a:lstStyle/>
                    <a:p>
                      <a:pPr>
                        <a:buFont typeface="Arial" pitchFamily="34" charset="0"/>
                        <a:buChar char="•"/>
                      </a:pPr>
                      <a:r>
                        <a:rPr lang="en-US" dirty="0" smtClean="0"/>
                        <a:t>Formative processes</a:t>
                      </a:r>
                    </a:p>
                    <a:p>
                      <a:pPr>
                        <a:buFont typeface="Arial" pitchFamily="34" charset="0"/>
                        <a:buChar char="•"/>
                      </a:pPr>
                      <a:r>
                        <a:rPr lang="en-US" dirty="0" smtClean="0"/>
                        <a:t>Criterion-referenced</a:t>
                      </a:r>
                    </a:p>
                    <a:p>
                      <a:pPr>
                        <a:buFont typeface="Arial" pitchFamily="34" charset="0"/>
                        <a:buChar char="•"/>
                      </a:pPr>
                      <a:r>
                        <a:rPr lang="en-US" dirty="0" smtClean="0"/>
                        <a:t>Often teacher or district-made</a:t>
                      </a:r>
                    </a:p>
                    <a:p>
                      <a:pPr>
                        <a:buFont typeface="Arial" pitchFamily="34" charset="0"/>
                        <a:buChar char="•"/>
                      </a:pPr>
                      <a:r>
                        <a:rPr lang="en-US" dirty="0" smtClean="0"/>
                        <a:t>Achievement</a:t>
                      </a:r>
                      <a:endParaRPr lang="en-US" dirty="0"/>
                    </a:p>
                  </a:txBody>
                  <a:tcPr marL="90593" marR="90593"/>
                </a:tc>
                <a:tc>
                  <a:txBody>
                    <a:bodyPr/>
                    <a:lstStyle/>
                    <a:p>
                      <a:pPr>
                        <a:buFont typeface="Arial" pitchFamily="34" charset="0"/>
                        <a:buChar char="•"/>
                      </a:pPr>
                      <a:r>
                        <a:rPr lang="en-US" dirty="0" smtClean="0"/>
                        <a:t>Questioning</a:t>
                      </a:r>
                    </a:p>
                    <a:p>
                      <a:pPr>
                        <a:buFont typeface="Arial" pitchFamily="34" charset="0"/>
                        <a:buChar char="•"/>
                      </a:pPr>
                      <a:r>
                        <a:rPr lang="en-US" dirty="0" smtClean="0"/>
                        <a:t>Day-by-day;</a:t>
                      </a:r>
                      <a:r>
                        <a:rPr lang="en-US" baseline="0" dirty="0" smtClean="0"/>
                        <a:t> minute-by-minute</a:t>
                      </a:r>
                    </a:p>
                    <a:p>
                      <a:pPr>
                        <a:buFont typeface="Arial" pitchFamily="34" charset="0"/>
                        <a:buChar char="•"/>
                      </a:pPr>
                      <a:r>
                        <a:rPr lang="en-US" baseline="0" dirty="0" smtClean="0"/>
                        <a:t>Achievement</a:t>
                      </a:r>
                      <a:endParaRPr lang="en-US" dirty="0"/>
                    </a:p>
                  </a:txBody>
                  <a:tcPr marL="90593" marR="90593"/>
                </a:tc>
              </a:tr>
              <a:tr h="1485900">
                <a:tc>
                  <a:txBody>
                    <a:bodyPr/>
                    <a:lstStyle/>
                    <a:p>
                      <a:r>
                        <a:rPr lang="en-US" dirty="0" smtClean="0"/>
                        <a:t>Essential Question:</a:t>
                      </a:r>
                    </a:p>
                    <a:p>
                      <a:r>
                        <a:rPr lang="en-US" dirty="0" smtClean="0"/>
                        <a:t>What have students already learned when compared with others?</a:t>
                      </a:r>
                      <a:endParaRPr lang="en-US" dirty="0"/>
                    </a:p>
                  </a:txBody>
                  <a:tcPr marL="90593" marR="90593"/>
                </a:tc>
                <a:tc>
                  <a:txBody>
                    <a:bodyPr/>
                    <a:lstStyle/>
                    <a:p>
                      <a:r>
                        <a:rPr lang="en-US" dirty="0" smtClean="0"/>
                        <a:t>Essential</a:t>
                      </a:r>
                      <a:r>
                        <a:rPr lang="en-US" baseline="0" dirty="0" smtClean="0"/>
                        <a:t> Question:  </a:t>
                      </a:r>
                    </a:p>
                    <a:p>
                      <a:r>
                        <a:rPr lang="en-US" baseline="0" dirty="0" smtClean="0"/>
                        <a:t>How can we help students learn more?</a:t>
                      </a:r>
                      <a:endParaRPr lang="en-US" dirty="0"/>
                    </a:p>
                  </a:txBody>
                  <a:tcPr marL="90593" marR="90593"/>
                </a:tc>
                <a:tc>
                  <a:txBody>
                    <a:bodyPr/>
                    <a:lstStyle/>
                    <a:p>
                      <a:r>
                        <a:rPr lang="en-US" dirty="0" smtClean="0"/>
                        <a:t>Essential Question:</a:t>
                      </a:r>
                    </a:p>
                    <a:p>
                      <a:r>
                        <a:rPr lang="en-US" dirty="0" smtClean="0"/>
                        <a:t>How</a:t>
                      </a:r>
                      <a:r>
                        <a:rPr lang="en-US" baseline="0" dirty="0" smtClean="0"/>
                        <a:t> can we help students learn more?</a:t>
                      </a:r>
                      <a:endParaRPr lang="en-US" dirty="0"/>
                    </a:p>
                  </a:txBody>
                  <a:tcPr marL="90593" marR="90593"/>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Reliability is Difficult to Achieve</a:t>
            </a:r>
            <a:endParaRPr lang="en-US" dirty="0"/>
          </a:p>
        </p:txBody>
      </p:sp>
      <p:sp>
        <p:nvSpPr>
          <p:cNvPr id="3" name="Content Placeholder 2"/>
          <p:cNvSpPr>
            <a:spLocks noGrp="1"/>
          </p:cNvSpPr>
          <p:nvPr>
            <p:ph sz="quarter" idx="1"/>
          </p:nvPr>
        </p:nvSpPr>
        <p:spPr/>
        <p:txBody>
          <a:bodyPr>
            <a:normAutofit fontScale="92500"/>
          </a:bodyPr>
          <a:lstStyle/>
          <a:p>
            <a:pPr>
              <a:buNone/>
            </a:pPr>
            <a:r>
              <a:rPr lang="en-US" sz="3500" dirty="0" smtClean="0"/>
              <a:t>250 Studies of Classroom Assessment</a:t>
            </a:r>
          </a:p>
          <a:p>
            <a:r>
              <a:rPr lang="en-US" dirty="0" smtClean="0"/>
              <a:t>Classroom-based assessments have a reliability of .45</a:t>
            </a:r>
          </a:p>
          <a:p>
            <a:r>
              <a:rPr lang="en-US" dirty="0" smtClean="0"/>
              <a:t>National and statewide assessments have a reliability of .75-.85</a:t>
            </a:r>
          </a:p>
          <a:p>
            <a:pPr>
              <a:buNone/>
            </a:pPr>
            <a:endParaRPr lang="en-US" dirty="0"/>
          </a:p>
          <a:p>
            <a:pPr algn="ctr">
              <a:buNone/>
            </a:pPr>
            <a:r>
              <a:rPr lang="en-US" sz="3500" dirty="0" smtClean="0"/>
              <a:t>Why the difference?</a:t>
            </a:r>
          </a:p>
          <a:p>
            <a:pPr>
              <a:buNone/>
            </a:pPr>
            <a:r>
              <a:rPr lang="en-US" dirty="0" smtClean="0"/>
              <a:t>Teachers weigh/rank assessment items differently over the same content</a:t>
            </a:r>
          </a:p>
          <a:p>
            <a:pPr>
              <a:buNone/>
            </a:pPr>
            <a:r>
              <a:rPr lang="en-US" dirty="0" smtClean="0"/>
              <a:t>Some questions are too hard, some too easy, etc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458200" cy="1143000"/>
          </a:xfrm>
        </p:spPr>
        <p:txBody>
          <a:bodyPr>
            <a:normAutofit fontScale="90000"/>
          </a:bodyPr>
          <a:lstStyle/>
          <a:p>
            <a:r>
              <a:rPr lang="en-US" dirty="0" smtClean="0"/>
              <a:t>Quality Criteria for Writing Assessments</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Assessments reflect the essential </a:t>
            </a:r>
            <a:r>
              <a:rPr lang="en-US" dirty="0" err="1" smtClean="0"/>
              <a:t>learnings</a:t>
            </a:r>
            <a:r>
              <a:rPr lang="en-US" dirty="0" smtClean="0"/>
              <a:t> and standards</a:t>
            </a:r>
          </a:p>
          <a:p>
            <a:pPr marL="514350" indent="-514350">
              <a:buFont typeface="+mj-lt"/>
              <a:buAutoNum type="arabicPeriod"/>
            </a:pPr>
            <a:r>
              <a:rPr lang="en-US" dirty="0" smtClean="0"/>
              <a:t>The students have had the opportunity to learn the content</a:t>
            </a:r>
          </a:p>
          <a:p>
            <a:pPr marL="514350" indent="-514350">
              <a:buFont typeface="+mj-lt"/>
              <a:buAutoNum type="arabicPeriod"/>
            </a:pPr>
            <a:r>
              <a:rPr lang="en-US" dirty="0" smtClean="0"/>
              <a:t>Assessments are as free from bias as possible</a:t>
            </a:r>
          </a:p>
          <a:p>
            <a:pPr marL="514350" indent="-514350">
              <a:buFont typeface="+mj-lt"/>
              <a:buAutoNum type="arabicPeriod"/>
            </a:pPr>
            <a:r>
              <a:rPr lang="en-US" dirty="0" smtClean="0"/>
              <a:t>Assessment levels are appropriate</a:t>
            </a:r>
          </a:p>
          <a:p>
            <a:pPr marL="514350" indent="-514350">
              <a:buFont typeface="+mj-lt"/>
              <a:buAutoNum type="arabicPeriod"/>
            </a:pPr>
            <a:r>
              <a:rPr lang="en-US" dirty="0" smtClean="0"/>
              <a:t>There is consistency in scoring</a:t>
            </a:r>
          </a:p>
          <a:p>
            <a:pPr marL="514350" indent="-514350">
              <a:buFont typeface="+mj-lt"/>
              <a:buAutoNum type="arabicPeriod"/>
            </a:pPr>
            <a:r>
              <a:rPr lang="en-US" dirty="0" smtClean="0"/>
              <a:t>The mastery levels are appropriate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a:t>
            </a:r>
            <a:r>
              <a:rPr lang="en-US" dirty="0" err="1" smtClean="0"/>
              <a:t>Learnings</a:t>
            </a:r>
            <a:r>
              <a:rPr lang="en-US" dirty="0" smtClean="0"/>
              <a:t> and Standards</a:t>
            </a:r>
            <a:endParaRPr lang="en-US" dirty="0"/>
          </a:p>
        </p:txBody>
      </p:sp>
      <p:sp>
        <p:nvSpPr>
          <p:cNvPr id="3" name="Content Placeholder 2"/>
          <p:cNvSpPr>
            <a:spLocks noGrp="1"/>
          </p:cNvSpPr>
          <p:nvPr>
            <p:ph sz="quarter" idx="1"/>
          </p:nvPr>
        </p:nvSpPr>
        <p:spPr/>
        <p:txBody>
          <a:bodyPr/>
          <a:lstStyle/>
          <a:p>
            <a:r>
              <a:rPr lang="en-US" dirty="0" smtClean="0"/>
              <a:t>Proficiency level descriptions clearly delineate what knowledge and skills students demonstrate for varying levels of understanding</a:t>
            </a:r>
          </a:p>
          <a:p>
            <a:pPr>
              <a:buNone/>
            </a:pPr>
            <a:endParaRPr lang="en-US" dirty="0" smtClean="0"/>
          </a:p>
        </p:txBody>
      </p:sp>
      <p:graphicFrame>
        <p:nvGraphicFramePr>
          <p:cNvPr id="4" name="Table 3"/>
          <p:cNvGraphicFramePr>
            <a:graphicFrameLocks noGrp="1"/>
          </p:cNvGraphicFramePr>
          <p:nvPr/>
        </p:nvGraphicFramePr>
        <p:xfrm>
          <a:off x="533400" y="3810000"/>
          <a:ext cx="8305800" cy="1828800"/>
        </p:xfrm>
        <a:graphic>
          <a:graphicData uri="http://schemas.openxmlformats.org/drawingml/2006/table">
            <a:tbl>
              <a:tblPr firstRow="1" bandRow="1">
                <a:tableStyleId>{5C22544A-7EE6-4342-B048-85BDC9FD1C3A}</a:tableStyleId>
              </a:tblPr>
              <a:tblGrid>
                <a:gridCol w="2076450"/>
                <a:gridCol w="2076450"/>
                <a:gridCol w="2076450"/>
                <a:gridCol w="2076450"/>
              </a:tblGrid>
              <a:tr h="609600">
                <a:tc>
                  <a:txBody>
                    <a:bodyPr/>
                    <a:lstStyle/>
                    <a:p>
                      <a:pPr algn="ctr"/>
                      <a:r>
                        <a:rPr lang="en-US" dirty="0" smtClean="0"/>
                        <a:t>Beginning</a:t>
                      </a:r>
                      <a:endParaRPr lang="en-US" dirty="0"/>
                    </a:p>
                  </a:txBody>
                  <a:tcPr/>
                </a:tc>
                <a:tc>
                  <a:txBody>
                    <a:bodyPr/>
                    <a:lstStyle/>
                    <a:p>
                      <a:pPr algn="ctr"/>
                      <a:r>
                        <a:rPr lang="en-US" dirty="0" smtClean="0"/>
                        <a:t>Developing</a:t>
                      </a:r>
                      <a:endParaRPr lang="en-US" dirty="0"/>
                    </a:p>
                  </a:txBody>
                  <a:tcPr/>
                </a:tc>
                <a:tc>
                  <a:txBody>
                    <a:bodyPr/>
                    <a:lstStyle/>
                    <a:p>
                      <a:pPr algn="ctr"/>
                      <a:r>
                        <a:rPr lang="en-US" dirty="0" smtClean="0"/>
                        <a:t>Proficient</a:t>
                      </a:r>
                      <a:endParaRPr lang="en-US" dirty="0"/>
                    </a:p>
                  </a:txBody>
                  <a:tcPr/>
                </a:tc>
                <a:tc>
                  <a:txBody>
                    <a:bodyPr/>
                    <a:lstStyle/>
                    <a:p>
                      <a:pPr algn="ctr"/>
                      <a:r>
                        <a:rPr lang="en-US" dirty="0" smtClean="0"/>
                        <a:t>Advanced</a:t>
                      </a:r>
                      <a:endParaRPr lang="en-US" dirty="0"/>
                    </a:p>
                  </a:txBody>
                  <a:tcPr/>
                </a:tc>
              </a:tr>
              <a:tr h="121920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5-Point Star 4"/>
          <p:cNvSpPr/>
          <p:nvPr/>
        </p:nvSpPr>
        <p:spPr>
          <a:xfrm>
            <a:off x="6858000" y="4495800"/>
            <a:ext cx="533400" cy="457200"/>
          </a:xfrm>
          <a:prstGeom prst="star5">
            <a:avLst/>
          </a:prstGeom>
          <a:solidFill>
            <a:srgbClr val="FFFF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6172200" y="4495800"/>
            <a:ext cx="5334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p:cNvSpPr/>
          <p:nvPr/>
        </p:nvSpPr>
        <p:spPr>
          <a:xfrm>
            <a:off x="2667000" y="4495800"/>
            <a:ext cx="5334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Proficiency Scales</a:t>
            </a:r>
            <a:endParaRPr lang="en-US" dirty="0"/>
          </a:p>
        </p:txBody>
      </p:sp>
      <p:sp>
        <p:nvSpPr>
          <p:cNvPr id="3" name="Content Placeholder 2"/>
          <p:cNvSpPr>
            <a:spLocks noGrp="1"/>
          </p:cNvSpPr>
          <p:nvPr>
            <p:ph sz="quarter" idx="1"/>
          </p:nvPr>
        </p:nvSpPr>
        <p:spPr/>
        <p:txBody>
          <a:bodyPr>
            <a:normAutofit/>
          </a:bodyPr>
          <a:lstStyle/>
          <a:p>
            <a:r>
              <a:rPr lang="en-US" sz="3600" dirty="0" smtClean="0"/>
              <a:t>Help you determine what intervention(s) are appropriate for students IF the scales are clearly defined</a:t>
            </a:r>
          </a:p>
          <a:p>
            <a:r>
              <a:rPr lang="en-US" sz="3600" dirty="0" smtClean="0"/>
              <a:t>Create the scale BEFORE you create/look at assessment items</a:t>
            </a:r>
          </a:p>
          <a:p>
            <a:r>
              <a:rPr lang="en-US" sz="3600" dirty="0" smtClean="0"/>
              <a:t>Put easier items toward the beginning to help kids experience some success</a:t>
            </a:r>
            <a:endParaRPr lang="en-US" sz="3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&amp; Fairness</a:t>
            </a:r>
            <a:endParaRPr lang="en-US" dirty="0"/>
          </a:p>
        </p:txBody>
      </p:sp>
      <p:sp>
        <p:nvSpPr>
          <p:cNvPr id="3" name="Content Placeholder 2"/>
          <p:cNvSpPr>
            <a:spLocks noGrp="1"/>
          </p:cNvSpPr>
          <p:nvPr>
            <p:ph sz="quarter" idx="1"/>
          </p:nvPr>
        </p:nvSpPr>
        <p:spPr/>
        <p:txBody>
          <a:bodyPr/>
          <a:lstStyle/>
          <a:p>
            <a:r>
              <a:rPr lang="en-US" dirty="0" smtClean="0"/>
              <a:t>Validity</a:t>
            </a:r>
          </a:p>
          <a:p>
            <a:pPr lvl="1"/>
            <a:r>
              <a:rPr lang="en-US" dirty="0" smtClean="0"/>
              <a:t>Assessments reflect the essential </a:t>
            </a:r>
            <a:r>
              <a:rPr lang="en-US" dirty="0" err="1" smtClean="0"/>
              <a:t>learnings</a:t>
            </a:r>
            <a:r>
              <a:rPr lang="en-US" dirty="0" smtClean="0"/>
              <a:t> and standards</a:t>
            </a:r>
          </a:p>
          <a:p>
            <a:r>
              <a:rPr lang="en-US" dirty="0" smtClean="0"/>
              <a:t>Fairness</a:t>
            </a:r>
          </a:p>
          <a:p>
            <a:pPr lvl="1"/>
            <a:r>
              <a:rPr lang="en-US" dirty="0" smtClean="0"/>
              <a:t>Students have the opportunity to learn the content and skills</a:t>
            </a:r>
          </a:p>
          <a:p>
            <a:pPr lvl="1"/>
            <a:r>
              <a:rPr lang="en-US" dirty="0" smtClean="0"/>
              <a:t>Assessments are as free from bias as possible</a:t>
            </a:r>
          </a:p>
          <a:p>
            <a:pPr lvl="1"/>
            <a:r>
              <a:rPr lang="en-US" dirty="0" smtClean="0"/>
              <a:t>Assessment level is appropriate for students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Reliability and Validity</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5" name="Group 14"/>
          <p:cNvGrpSpPr/>
          <p:nvPr/>
        </p:nvGrpSpPr>
        <p:grpSpPr>
          <a:xfrm>
            <a:off x="2057400" y="1905000"/>
            <a:ext cx="4648200" cy="4114800"/>
            <a:chOff x="1752600" y="1676400"/>
            <a:chExt cx="4648200" cy="4114800"/>
          </a:xfrm>
        </p:grpSpPr>
        <p:sp>
          <p:nvSpPr>
            <p:cNvPr id="5" name="5-Point Star 4"/>
            <p:cNvSpPr/>
            <p:nvPr/>
          </p:nvSpPr>
          <p:spPr>
            <a:xfrm>
              <a:off x="6019800" y="3733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3276600" y="3962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p:cNvSpPr/>
            <p:nvPr/>
          </p:nvSpPr>
          <p:spPr>
            <a:xfrm>
              <a:off x="4953000" y="3581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752600" y="1676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3352800" y="55626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962400" y="25146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4419600" y="38862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6172200" y="51816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5105400" y="22860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3276600" y="2209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6019800" y="1535668"/>
            <a:ext cx="2667000" cy="369332"/>
          </a:xfrm>
          <a:prstGeom prst="rect">
            <a:avLst/>
          </a:prstGeom>
          <a:noFill/>
        </p:spPr>
        <p:txBody>
          <a:bodyPr wrap="square" rtlCol="0">
            <a:spAutoFit/>
          </a:bodyPr>
          <a:lstStyle/>
          <a:p>
            <a:r>
              <a:rPr lang="en-US" dirty="0" smtClean="0"/>
              <a:t>Neither Valid nor Reliable</a:t>
            </a:r>
            <a:endParaRPr lang="en-US" dirty="0"/>
          </a:p>
        </p:txBody>
      </p:sp>
      <p:grpSp>
        <p:nvGrpSpPr>
          <p:cNvPr id="28" name="Group 27"/>
          <p:cNvGrpSpPr/>
          <p:nvPr/>
        </p:nvGrpSpPr>
        <p:grpSpPr>
          <a:xfrm>
            <a:off x="5867400" y="2133600"/>
            <a:ext cx="3048000" cy="762000"/>
            <a:chOff x="5867400" y="2133600"/>
            <a:chExt cx="3048000" cy="762000"/>
          </a:xfrm>
        </p:grpSpPr>
        <p:grpSp>
          <p:nvGrpSpPr>
            <p:cNvPr id="26" name="Group 25"/>
            <p:cNvGrpSpPr/>
            <p:nvPr/>
          </p:nvGrpSpPr>
          <p:grpSpPr>
            <a:xfrm>
              <a:off x="5867400" y="2209800"/>
              <a:ext cx="609600" cy="685800"/>
              <a:chOff x="5791200" y="2209800"/>
              <a:chExt cx="609600" cy="685800"/>
            </a:xfrm>
          </p:grpSpPr>
          <p:sp>
            <p:nvSpPr>
              <p:cNvPr id="21" name="5-Point Star 20"/>
              <p:cNvSpPr/>
              <p:nvPr/>
            </p:nvSpPr>
            <p:spPr>
              <a:xfrm>
                <a:off x="6019800" y="25146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6172200" y="2438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5791200" y="2209800"/>
                <a:ext cx="609600" cy="685800"/>
                <a:chOff x="5791200" y="2209800"/>
                <a:chExt cx="609600" cy="685800"/>
              </a:xfrm>
            </p:grpSpPr>
            <p:sp>
              <p:nvSpPr>
                <p:cNvPr id="17" name="5-Point Star 16"/>
                <p:cNvSpPr/>
                <p:nvPr/>
              </p:nvSpPr>
              <p:spPr>
                <a:xfrm>
                  <a:off x="6019800" y="26670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5867400" y="2438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5-Point Star 18"/>
                <p:cNvSpPr/>
                <p:nvPr/>
              </p:nvSpPr>
              <p:spPr>
                <a:xfrm>
                  <a:off x="6019800" y="22860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5791200" y="2209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6172200" y="2590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6172200" y="22860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7" name="TextBox 26"/>
            <p:cNvSpPr txBox="1"/>
            <p:nvPr/>
          </p:nvSpPr>
          <p:spPr>
            <a:xfrm>
              <a:off x="6705600" y="2133600"/>
              <a:ext cx="2209800" cy="369332"/>
            </a:xfrm>
            <a:prstGeom prst="rect">
              <a:avLst/>
            </a:prstGeom>
            <a:noFill/>
          </p:spPr>
          <p:txBody>
            <a:bodyPr wrap="square" rtlCol="0">
              <a:spAutoFit/>
            </a:bodyPr>
            <a:lstStyle/>
            <a:p>
              <a:r>
                <a:rPr lang="en-US" u="sng" dirty="0" smtClean="0"/>
                <a:t>Reliable</a:t>
              </a:r>
              <a:r>
                <a:rPr lang="en-US" dirty="0" smtClean="0"/>
                <a:t> but not Valid</a:t>
              </a:r>
              <a:endParaRPr lang="en-US" dirty="0"/>
            </a:p>
          </p:txBody>
        </p:sp>
      </p:grpSp>
      <p:grpSp>
        <p:nvGrpSpPr>
          <p:cNvPr id="38" name="Group 37"/>
          <p:cNvGrpSpPr/>
          <p:nvPr/>
        </p:nvGrpSpPr>
        <p:grpSpPr>
          <a:xfrm>
            <a:off x="533400" y="3124200"/>
            <a:ext cx="4419600" cy="1066800"/>
            <a:chOff x="381000" y="3200400"/>
            <a:chExt cx="4419600" cy="1066800"/>
          </a:xfrm>
        </p:grpSpPr>
        <p:grpSp>
          <p:nvGrpSpPr>
            <p:cNvPr id="36" name="Group 35"/>
            <p:cNvGrpSpPr/>
            <p:nvPr/>
          </p:nvGrpSpPr>
          <p:grpSpPr>
            <a:xfrm>
              <a:off x="4267200" y="3733800"/>
              <a:ext cx="533400" cy="533400"/>
              <a:chOff x="4267200" y="3810000"/>
              <a:chExt cx="533400" cy="533400"/>
            </a:xfrm>
          </p:grpSpPr>
          <p:sp>
            <p:nvSpPr>
              <p:cNvPr id="31" name="5-Point Star 30"/>
              <p:cNvSpPr/>
              <p:nvPr/>
            </p:nvSpPr>
            <p:spPr>
              <a:xfrm>
                <a:off x="4495800" y="38100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4267200" y="3886200"/>
                <a:ext cx="533400" cy="457200"/>
                <a:chOff x="4343400" y="3733800"/>
                <a:chExt cx="533400" cy="457200"/>
              </a:xfrm>
            </p:grpSpPr>
            <p:sp>
              <p:nvSpPr>
                <p:cNvPr id="29" name="5-Point Star 28"/>
                <p:cNvSpPr/>
                <p:nvPr/>
              </p:nvSpPr>
              <p:spPr>
                <a:xfrm>
                  <a:off x="4419600" y="3733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5-Point Star 29"/>
                <p:cNvSpPr/>
                <p:nvPr/>
              </p:nvSpPr>
              <p:spPr>
                <a:xfrm>
                  <a:off x="4343400" y="38862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4648200" y="38862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5-Point Star 32"/>
                <p:cNvSpPr/>
                <p:nvPr/>
              </p:nvSpPr>
              <p:spPr>
                <a:xfrm>
                  <a:off x="4648200" y="37338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4495800" y="3962400"/>
                  <a:ext cx="228600" cy="2286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7" name="TextBox 36"/>
            <p:cNvSpPr txBox="1"/>
            <p:nvPr/>
          </p:nvSpPr>
          <p:spPr>
            <a:xfrm>
              <a:off x="381000" y="3200400"/>
              <a:ext cx="1905000" cy="369332"/>
            </a:xfrm>
            <a:prstGeom prst="rect">
              <a:avLst/>
            </a:prstGeom>
            <a:noFill/>
          </p:spPr>
          <p:txBody>
            <a:bodyPr wrap="square" rtlCol="0">
              <a:spAutoFit/>
            </a:bodyPr>
            <a:lstStyle/>
            <a:p>
              <a:r>
                <a:rPr lang="en-US" dirty="0" smtClean="0"/>
                <a:t>Valid and Reliable</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to Increase Reliability and Validity</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Re-test</a:t>
            </a:r>
          </a:p>
          <a:p>
            <a:pPr lvl="1"/>
            <a:r>
              <a:rPr lang="en-US" dirty="0" smtClean="0"/>
              <a:t>Studies show there is a negligible amount of “residual memory” when kids take the exact same test again</a:t>
            </a:r>
          </a:p>
          <a:p>
            <a:r>
              <a:rPr lang="en-US" dirty="0" smtClean="0"/>
              <a:t>Split Half</a:t>
            </a:r>
          </a:p>
          <a:p>
            <a:pPr lvl="1"/>
            <a:r>
              <a:rPr lang="en-US" dirty="0" smtClean="0"/>
              <a:t>Items at various proficiency levels are split between two tests given at two different times</a:t>
            </a:r>
          </a:p>
          <a:p>
            <a:pPr lvl="1"/>
            <a:r>
              <a:rPr lang="en-US" dirty="0" smtClean="0"/>
              <a:t>Comparison of items at the SAME proficiency level on each exam is done</a:t>
            </a:r>
          </a:p>
          <a:p>
            <a:pPr lvl="1"/>
            <a:r>
              <a:rPr lang="en-US" dirty="0" smtClean="0"/>
              <a:t>If students get one item right on one test, but not the other, it’s a “0”; if they get both right or both wrong, it’s a “1”</a:t>
            </a:r>
          </a:p>
          <a:p>
            <a:pPr lvl="1"/>
            <a:r>
              <a:rPr lang="en-US" dirty="0" smtClean="0"/>
              <a:t>Add up the total and divide by total items to get % reliability</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Split Half Score Sheet</a:t>
            </a:r>
            <a:endParaRPr lang="en-US" dirty="0"/>
          </a:p>
        </p:txBody>
      </p:sp>
      <p:graphicFrame>
        <p:nvGraphicFramePr>
          <p:cNvPr id="4" name="Content Placeholder 3"/>
          <p:cNvGraphicFramePr>
            <a:graphicFrameLocks noGrp="1"/>
          </p:cNvGraphicFramePr>
          <p:nvPr>
            <p:ph sz="quarter" idx="1"/>
          </p:nvPr>
        </p:nvGraphicFramePr>
        <p:xfrm>
          <a:off x="612775" y="1600200"/>
          <a:ext cx="8153400" cy="4719320"/>
        </p:xfrm>
        <a:graphic>
          <a:graphicData uri="http://schemas.openxmlformats.org/drawingml/2006/table">
            <a:tbl>
              <a:tblPr firstRow="1" bandRow="1">
                <a:tableStyleId>{5C22544A-7EE6-4342-B048-85BDC9FD1C3A}</a:tableStyleId>
              </a:tblPr>
              <a:tblGrid>
                <a:gridCol w="2038350"/>
                <a:gridCol w="2038350"/>
                <a:gridCol w="2038350"/>
                <a:gridCol w="2038350"/>
              </a:tblGrid>
              <a:tr h="370840">
                <a:tc>
                  <a:txBody>
                    <a:bodyPr/>
                    <a:lstStyle/>
                    <a:p>
                      <a:pPr algn="ctr"/>
                      <a:r>
                        <a:rPr lang="en-US" dirty="0" smtClean="0"/>
                        <a:t>Question #</a:t>
                      </a:r>
                      <a:endParaRPr lang="en-US" dirty="0"/>
                    </a:p>
                  </a:txBody>
                  <a:tcPr marL="90593" marR="90593"/>
                </a:tc>
                <a:tc>
                  <a:txBody>
                    <a:bodyPr/>
                    <a:lstStyle/>
                    <a:p>
                      <a:pPr algn="ctr"/>
                      <a:r>
                        <a:rPr lang="en-US" dirty="0" smtClean="0"/>
                        <a:t>Test #1</a:t>
                      </a:r>
                      <a:endParaRPr lang="en-US" dirty="0"/>
                    </a:p>
                  </a:txBody>
                  <a:tcPr marL="90593" marR="90593"/>
                </a:tc>
                <a:tc>
                  <a:txBody>
                    <a:bodyPr/>
                    <a:lstStyle/>
                    <a:p>
                      <a:pPr algn="ctr"/>
                      <a:r>
                        <a:rPr lang="en-US" dirty="0" smtClean="0"/>
                        <a:t>Test #2</a:t>
                      </a:r>
                      <a:endParaRPr lang="en-US" dirty="0"/>
                    </a:p>
                  </a:txBody>
                  <a:tcPr marL="90593" marR="90593"/>
                </a:tc>
                <a:tc>
                  <a:txBody>
                    <a:bodyPr/>
                    <a:lstStyle/>
                    <a:p>
                      <a:pPr algn="ctr"/>
                      <a:r>
                        <a:rPr lang="en-US" dirty="0" smtClean="0"/>
                        <a:t>Score</a:t>
                      </a:r>
                      <a:endParaRPr lang="en-US" dirty="0"/>
                    </a:p>
                  </a:txBody>
                  <a:tcPr marL="90593" marR="90593"/>
                </a:tc>
              </a:tr>
              <a:tr h="370840">
                <a:tc>
                  <a:txBody>
                    <a:bodyPr/>
                    <a:lstStyle/>
                    <a:p>
                      <a:pPr algn="ctr"/>
                      <a:r>
                        <a:rPr lang="en-US" baseline="0" dirty="0" smtClean="0"/>
                        <a:t>1</a:t>
                      </a:r>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Incorrect</a:t>
                      </a:r>
                      <a:endParaRPr lang="en-US" dirty="0"/>
                    </a:p>
                  </a:txBody>
                  <a:tcPr marL="90593" marR="90593"/>
                </a:tc>
                <a:tc>
                  <a:txBody>
                    <a:bodyPr/>
                    <a:lstStyle/>
                    <a:p>
                      <a:pPr algn="ctr"/>
                      <a:r>
                        <a:rPr lang="en-US" dirty="0" smtClean="0"/>
                        <a:t>0</a:t>
                      </a:r>
                      <a:endParaRPr lang="en-US" dirty="0"/>
                    </a:p>
                  </a:txBody>
                  <a:tcPr marL="90593" marR="90593"/>
                </a:tc>
              </a:tr>
              <a:tr h="370840">
                <a:tc>
                  <a:txBody>
                    <a:bodyPr/>
                    <a:lstStyle/>
                    <a:p>
                      <a:pPr algn="ctr"/>
                      <a:r>
                        <a:rPr lang="en-US" dirty="0" smtClean="0"/>
                        <a:t>2</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3</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4</a:t>
                      </a:r>
                      <a:endParaRPr lang="en-US" dirty="0"/>
                    </a:p>
                  </a:txBody>
                  <a:tcPr marL="90593" marR="90593"/>
                </a:tc>
                <a:tc>
                  <a:txBody>
                    <a:bodyPr/>
                    <a:lstStyle/>
                    <a:p>
                      <a:pPr algn="ctr"/>
                      <a:r>
                        <a:rPr lang="en-US" dirty="0" smtClean="0"/>
                        <a:t>Incorrect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0</a:t>
                      </a:r>
                      <a:endParaRPr lang="en-US" dirty="0"/>
                    </a:p>
                  </a:txBody>
                  <a:tcPr marL="90593" marR="90593"/>
                </a:tc>
              </a:tr>
              <a:tr h="370840">
                <a:tc>
                  <a:txBody>
                    <a:bodyPr/>
                    <a:lstStyle/>
                    <a:p>
                      <a:pPr algn="ctr"/>
                      <a:r>
                        <a:rPr lang="en-US" dirty="0" smtClean="0"/>
                        <a:t>5</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6</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7</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8</a:t>
                      </a:r>
                      <a:endParaRPr lang="en-US" dirty="0"/>
                    </a:p>
                  </a:txBody>
                  <a:tcPr marL="90593" marR="90593"/>
                </a:tc>
                <a:tc>
                  <a:txBody>
                    <a:bodyPr/>
                    <a:lstStyle/>
                    <a:p>
                      <a:pPr algn="ctr"/>
                      <a:r>
                        <a:rPr lang="en-US" dirty="0" smtClean="0"/>
                        <a:t>Incorrect</a:t>
                      </a:r>
                      <a:endParaRPr lang="en-US" dirty="0"/>
                    </a:p>
                  </a:txBody>
                  <a:tcPr marL="90593" marR="90593"/>
                </a:tc>
                <a:tc>
                  <a:txBody>
                    <a:bodyPr/>
                    <a:lstStyle/>
                    <a:p>
                      <a:pPr algn="ctr"/>
                      <a:r>
                        <a:rPr lang="en-US" dirty="0" smtClean="0"/>
                        <a:t>Incorrect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r>
                        <a:rPr lang="en-US" dirty="0" smtClean="0"/>
                        <a:t>9</a:t>
                      </a:r>
                      <a:endParaRPr lang="en-US" dirty="0"/>
                    </a:p>
                  </a:txBody>
                  <a:tcPr marL="90593" marR="90593"/>
                </a:tc>
                <a:tc>
                  <a:txBody>
                    <a:bodyPr/>
                    <a:lstStyle/>
                    <a:p>
                      <a:pPr algn="ctr"/>
                      <a:r>
                        <a:rPr lang="en-US" dirty="0" smtClean="0"/>
                        <a:t>Incorrect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0</a:t>
                      </a:r>
                      <a:endParaRPr lang="en-US" dirty="0"/>
                    </a:p>
                  </a:txBody>
                  <a:tcPr marL="90593" marR="90593"/>
                </a:tc>
              </a:tr>
              <a:tr h="370840">
                <a:tc>
                  <a:txBody>
                    <a:bodyPr/>
                    <a:lstStyle/>
                    <a:p>
                      <a:pPr algn="ctr"/>
                      <a:r>
                        <a:rPr lang="en-US" dirty="0" smtClean="0"/>
                        <a:t>10</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Correct</a:t>
                      </a:r>
                      <a:endParaRPr lang="en-US" dirty="0"/>
                    </a:p>
                  </a:txBody>
                  <a:tcPr marL="90593" marR="90593"/>
                </a:tc>
                <a:tc>
                  <a:txBody>
                    <a:bodyPr/>
                    <a:lstStyle/>
                    <a:p>
                      <a:pPr algn="ctr"/>
                      <a:r>
                        <a:rPr lang="en-US" dirty="0" smtClean="0"/>
                        <a:t>1</a:t>
                      </a:r>
                      <a:endParaRPr lang="en-US" dirty="0"/>
                    </a:p>
                  </a:txBody>
                  <a:tcPr marL="90593" marR="90593"/>
                </a:tc>
              </a:tr>
              <a:tr h="370840">
                <a:tc>
                  <a:txBody>
                    <a:bodyPr/>
                    <a:lstStyle/>
                    <a:p>
                      <a:pPr algn="ctr"/>
                      <a:endParaRPr lang="en-US" b="1" dirty="0" smtClean="0"/>
                    </a:p>
                    <a:p>
                      <a:pPr algn="ctr"/>
                      <a:r>
                        <a:rPr lang="en-US" b="1" dirty="0" smtClean="0"/>
                        <a:t>Total</a:t>
                      </a:r>
                      <a:endParaRPr lang="en-US" b="1" dirty="0"/>
                    </a:p>
                  </a:txBody>
                  <a:tcPr marL="90593" marR="90593"/>
                </a:tc>
                <a:tc>
                  <a:txBody>
                    <a:bodyPr/>
                    <a:lstStyle/>
                    <a:p>
                      <a:pPr algn="ctr"/>
                      <a:endParaRPr lang="en-US" b="1" dirty="0"/>
                    </a:p>
                  </a:txBody>
                  <a:tcPr marL="90593" marR="90593"/>
                </a:tc>
                <a:tc>
                  <a:txBody>
                    <a:bodyPr/>
                    <a:lstStyle/>
                    <a:p>
                      <a:pPr algn="ctr"/>
                      <a:endParaRPr lang="en-US" b="1" dirty="0"/>
                    </a:p>
                  </a:txBody>
                  <a:tcPr marL="90593" marR="90593"/>
                </a:tc>
                <a:tc>
                  <a:txBody>
                    <a:bodyPr/>
                    <a:lstStyle/>
                    <a:p>
                      <a:pPr algn="ctr"/>
                      <a:r>
                        <a:rPr lang="en-US" b="1" dirty="0" smtClean="0"/>
                        <a:t>7/10 =</a:t>
                      </a:r>
                      <a:r>
                        <a:rPr lang="en-US" b="1" baseline="0" dirty="0" smtClean="0"/>
                        <a:t> 70% Reliability</a:t>
                      </a:r>
                      <a:endParaRPr lang="en-US" b="1" dirty="0"/>
                    </a:p>
                  </a:txBody>
                  <a:tcPr marL="90593" marR="90593"/>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on Feedback</a:t>
            </a:r>
            <a:endParaRPr lang="en-US" dirty="0"/>
          </a:p>
        </p:txBody>
      </p:sp>
      <p:sp>
        <p:nvSpPr>
          <p:cNvPr id="3" name="Content Placeholder 2"/>
          <p:cNvSpPr>
            <a:spLocks noGrp="1"/>
          </p:cNvSpPr>
          <p:nvPr>
            <p:ph sz="quarter" idx="1"/>
          </p:nvPr>
        </p:nvSpPr>
        <p:spPr/>
        <p:txBody>
          <a:bodyPr/>
          <a:lstStyle/>
          <a:p>
            <a:pPr>
              <a:buNone/>
            </a:pPr>
            <a:r>
              <a:rPr lang="en-US" dirty="0" smtClean="0"/>
              <a:t>    Feedback from assessments should provide students with a clear picture of their progress toward learning goals and how they might improve.</a:t>
            </a:r>
          </a:p>
          <a:p>
            <a:pPr>
              <a:buNone/>
            </a:pPr>
            <a:endParaRPr lang="en-US" dirty="0"/>
          </a:p>
        </p:txBody>
      </p:sp>
      <p:graphicFrame>
        <p:nvGraphicFramePr>
          <p:cNvPr id="4" name="Table 3"/>
          <p:cNvGraphicFramePr>
            <a:graphicFrameLocks noGrp="1"/>
          </p:cNvGraphicFramePr>
          <p:nvPr/>
        </p:nvGraphicFramePr>
        <p:xfrm>
          <a:off x="228600" y="3962400"/>
          <a:ext cx="8686800" cy="2494280"/>
        </p:xfrm>
        <a:graphic>
          <a:graphicData uri="http://schemas.openxmlformats.org/drawingml/2006/table">
            <a:tbl>
              <a:tblPr firstRow="1" bandRow="1">
                <a:tableStyleId>{5C22544A-7EE6-4342-B048-85BDC9FD1C3A}</a:tableStyleId>
              </a:tblPr>
              <a:tblGrid>
                <a:gridCol w="1752600"/>
                <a:gridCol w="5105400"/>
                <a:gridCol w="1828800"/>
              </a:tblGrid>
              <a:tr h="370840">
                <a:tc>
                  <a:txBody>
                    <a:bodyPr/>
                    <a:lstStyle/>
                    <a:p>
                      <a:r>
                        <a:rPr lang="en-US" dirty="0" smtClean="0"/>
                        <a:t># of Studies</a:t>
                      </a:r>
                      <a:endParaRPr lang="en-US" dirty="0"/>
                    </a:p>
                  </a:txBody>
                  <a:tcPr/>
                </a:tc>
                <a:tc>
                  <a:txBody>
                    <a:bodyPr/>
                    <a:lstStyle/>
                    <a:p>
                      <a:r>
                        <a:rPr lang="en-US" dirty="0" smtClean="0"/>
                        <a:t>Characteristic of Feedback from Classroom Assessment</a:t>
                      </a:r>
                      <a:endParaRPr lang="en-US" dirty="0"/>
                    </a:p>
                  </a:txBody>
                  <a:tcPr/>
                </a:tc>
                <a:tc>
                  <a:txBody>
                    <a:bodyPr/>
                    <a:lstStyle/>
                    <a:p>
                      <a:r>
                        <a:rPr lang="en-US" dirty="0" smtClean="0"/>
                        <a:t>Percentil</a:t>
                      </a:r>
                      <a:r>
                        <a:rPr lang="en-US" baseline="0" dirty="0" smtClean="0"/>
                        <a:t>e Gain or Loss</a:t>
                      </a:r>
                      <a:endParaRPr lang="en-US" dirty="0"/>
                    </a:p>
                  </a:txBody>
                  <a:tcPr/>
                </a:tc>
              </a:tr>
              <a:tr h="370840">
                <a:tc>
                  <a:txBody>
                    <a:bodyPr/>
                    <a:lstStyle/>
                    <a:p>
                      <a:r>
                        <a:rPr lang="en-US" dirty="0" smtClean="0"/>
                        <a:t>6</a:t>
                      </a:r>
                      <a:endParaRPr lang="en-US" dirty="0"/>
                    </a:p>
                  </a:txBody>
                  <a:tcPr/>
                </a:tc>
                <a:tc>
                  <a:txBody>
                    <a:bodyPr/>
                    <a:lstStyle/>
                    <a:p>
                      <a:r>
                        <a:rPr lang="en-US" dirty="0" smtClean="0"/>
                        <a:t>Right/wrong</a:t>
                      </a:r>
                      <a:endParaRPr lang="en-US" dirty="0"/>
                    </a:p>
                  </a:txBody>
                  <a:tcPr/>
                </a:tc>
                <a:tc>
                  <a:txBody>
                    <a:bodyPr/>
                    <a:lstStyle/>
                    <a:p>
                      <a:r>
                        <a:rPr lang="en-US" dirty="0" smtClean="0"/>
                        <a:t>-3</a:t>
                      </a:r>
                      <a:endParaRPr lang="en-US" dirty="0"/>
                    </a:p>
                  </a:txBody>
                  <a:tcPr/>
                </a:tc>
              </a:tr>
              <a:tr h="370840">
                <a:tc>
                  <a:txBody>
                    <a:bodyPr/>
                    <a:lstStyle/>
                    <a:p>
                      <a:r>
                        <a:rPr lang="en-US" dirty="0" smtClean="0"/>
                        <a:t>39</a:t>
                      </a:r>
                      <a:endParaRPr lang="en-US" dirty="0"/>
                    </a:p>
                  </a:txBody>
                  <a:tcPr/>
                </a:tc>
                <a:tc>
                  <a:txBody>
                    <a:bodyPr/>
                    <a:lstStyle/>
                    <a:p>
                      <a:r>
                        <a:rPr lang="en-US" dirty="0" smtClean="0"/>
                        <a:t>Provide correct</a:t>
                      </a:r>
                      <a:r>
                        <a:rPr lang="en-US" baseline="0" dirty="0" smtClean="0"/>
                        <a:t> answers</a:t>
                      </a:r>
                      <a:endParaRPr lang="en-US" dirty="0"/>
                    </a:p>
                  </a:txBody>
                  <a:tcPr/>
                </a:tc>
                <a:tc>
                  <a:txBody>
                    <a:bodyPr/>
                    <a:lstStyle/>
                    <a:p>
                      <a:r>
                        <a:rPr lang="en-US" dirty="0" smtClean="0"/>
                        <a:t>8.5</a:t>
                      </a:r>
                      <a:endParaRPr lang="en-US" dirty="0"/>
                    </a:p>
                  </a:txBody>
                  <a:tcPr/>
                </a:tc>
              </a:tr>
              <a:tr h="370840">
                <a:tc>
                  <a:txBody>
                    <a:bodyPr/>
                    <a:lstStyle/>
                    <a:p>
                      <a:r>
                        <a:rPr lang="en-US" dirty="0" smtClean="0"/>
                        <a:t>30</a:t>
                      </a:r>
                      <a:endParaRPr lang="en-US" dirty="0"/>
                    </a:p>
                  </a:txBody>
                  <a:tcPr/>
                </a:tc>
                <a:tc>
                  <a:txBody>
                    <a:bodyPr/>
                    <a:lstStyle/>
                    <a:p>
                      <a:r>
                        <a:rPr lang="en-US" dirty="0" smtClean="0"/>
                        <a:t>Criteria understood by student </a:t>
                      </a:r>
                      <a:r>
                        <a:rPr lang="en-US" dirty="0" err="1" smtClean="0"/>
                        <a:t>vs</a:t>
                      </a:r>
                      <a:r>
                        <a:rPr lang="en-US" dirty="0" smtClean="0"/>
                        <a:t> not understood</a:t>
                      </a:r>
                      <a:endParaRPr lang="en-US" dirty="0"/>
                    </a:p>
                  </a:txBody>
                  <a:tcPr/>
                </a:tc>
                <a:tc>
                  <a:txBody>
                    <a:bodyPr/>
                    <a:lstStyle/>
                    <a:p>
                      <a:r>
                        <a:rPr lang="en-US" dirty="0" smtClean="0"/>
                        <a:t>16</a:t>
                      </a:r>
                      <a:endParaRPr lang="en-US" dirty="0"/>
                    </a:p>
                  </a:txBody>
                  <a:tcPr/>
                </a:tc>
              </a:tr>
              <a:tr h="370840">
                <a:tc>
                  <a:txBody>
                    <a:bodyPr/>
                    <a:lstStyle/>
                    <a:p>
                      <a:r>
                        <a:rPr lang="en-US" dirty="0" smtClean="0"/>
                        <a:t>9</a:t>
                      </a:r>
                      <a:endParaRPr lang="en-US" dirty="0"/>
                    </a:p>
                  </a:txBody>
                  <a:tcPr/>
                </a:tc>
                <a:tc>
                  <a:txBody>
                    <a:bodyPr/>
                    <a:lstStyle/>
                    <a:p>
                      <a:r>
                        <a:rPr lang="en-US" dirty="0" smtClean="0"/>
                        <a:t>Explanation</a:t>
                      </a:r>
                      <a:endParaRPr lang="en-US" dirty="0"/>
                    </a:p>
                  </a:txBody>
                  <a:tcPr/>
                </a:tc>
                <a:tc>
                  <a:txBody>
                    <a:bodyPr/>
                    <a:lstStyle/>
                    <a:p>
                      <a:r>
                        <a:rPr lang="en-US" dirty="0" smtClean="0"/>
                        <a:t>20</a:t>
                      </a:r>
                      <a:endParaRPr lang="en-US" dirty="0"/>
                    </a:p>
                  </a:txBody>
                  <a:tcPr/>
                </a:tc>
              </a:tr>
              <a:tr h="370840">
                <a:tc>
                  <a:txBody>
                    <a:bodyPr/>
                    <a:lstStyle/>
                    <a:p>
                      <a:r>
                        <a:rPr lang="en-US" dirty="0" smtClean="0"/>
                        <a:t>4 </a:t>
                      </a:r>
                      <a:endParaRPr lang="en-US" dirty="0"/>
                    </a:p>
                  </a:txBody>
                  <a:tcPr/>
                </a:tc>
                <a:tc>
                  <a:txBody>
                    <a:bodyPr/>
                    <a:lstStyle/>
                    <a:p>
                      <a:r>
                        <a:rPr lang="en-US" dirty="0" smtClean="0"/>
                        <a:t>Student reassessed until correct</a:t>
                      </a:r>
                      <a:endParaRPr lang="en-US" dirty="0"/>
                    </a:p>
                  </a:txBody>
                  <a:tcPr/>
                </a:tc>
                <a:tc>
                  <a:txBody>
                    <a:bodyPr/>
                    <a:lstStyle/>
                    <a:p>
                      <a:r>
                        <a:rPr lang="en-US" dirty="0" smtClean="0"/>
                        <a:t>20</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by Rule</a:t>
            </a:r>
            <a:endParaRPr lang="en-US" dirty="0"/>
          </a:p>
        </p:txBody>
      </p:sp>
      <p:sp>
        <p:nvSpPr>
          <p:cNvPr id="3" name="Content Placeholder 2"/>
          <p:cNvSpPr>
            <a:spLocks noGrp="1"/>
          </p:cNvSpPr>
          <p:nvPr>
            <p:ph sz="quarter" idx="1"/>
          </p:nvPr>
        </p:nvSpPr>
        <p:spPr/>
        <p:txBody>
          <a:bodyPr>
            <a:noAutofit/>
          </a:bodyPr>
          <a:lstStyle/>
          <a:p>
            <a:r>
              <a:rPr lang="en-US" sz="4000" dirty="0" smtClean="0"/>
              <a:t>Uniform way of interpreting the results of a classroom assessment using tight logic</a:t>
            </a:r>
          </a:p>
          <a:p>
            <a:r>
              <a:rPr lang="en-US" sz="4000" dirty="0" smtClean="0"/>
              <a:t>49 studies – 39 percentile point gain</a:t>
            </a:r>
          </a:p>
          <a:p>
            <a:r>
              <a:rPr lang="en-US" sz="4000" dirty="0" smtClean="0"/>
              <a:t>The “grade” tells a student exactly what they know or don’t know vs. “a 72% means a C”</a:t>
            </a:r>
            <a:endParaRPr 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Assessment &amp; Their Uses</a:t>
            </a:r>
            <a:endParaRPr lang="en-US" dirty="0"/>
          </a:p>
        </p:txBody>
      </p:sp>
      <p:sp>
        <p:nvSpPr>
          <p:cNvPr id="3" name="Content Placeholder 2"/>
          <p:cNvSpPr>
            <a:spLocks noGrp="1"/>
          </p:cNvSpPr>
          <p:nvPr>
            <p:ph sz="quarter" idx="1"/>
          </p:nvPr>
        </p:nvSpPr>
        <p:spPr/>
        <p:txBody>
          <a:bodyPr>
            <a:normAutofit/>
          </a:bodyPr>
          <a:lstStyle/>
          <a:p>
            <a:r>
              <a:rPr lang="en-US" sz="4400" dirty="0" smtClean="0"/>
              <a:t>Types:  obtrusive, unobtrusive, student-generated</a:t>
            </a:r>
          </a:p>
          <a:p>
            <a:r>
              <a:rPr lang="en-US" sz="4400" dirty="0" smtClean="0"/>
              <a:t>Uses:  formative scores, summative scores, instructional feedback</a:t>
            </a:r>
            <a:endParaRPr lang="en-US" sz="4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Assessment</a:t>
            </a:r>
            <a:endParaRPr lang="en-US" dirty="0"/>
          </a:p>
        </p:txBody>
      </p:sp>
      <p:graphicFrame>
        <p:nvGraphicFramePr>
          <p:cNvPr id="4" name="Content Placeholder 3"/>
          <p:cNvGraphicFramePr>
            <a:graphicFrameLocks noGrp="1"/>
          </p:cNvGraphicFramePr>
          <p:nvPr>
            <p:ph sz="quarter" idx="1"/>
          </p:nvPr>
        </p:nvGraphicFramePr>
        <p:xfrm>
          <a:off x="612775" y="1600200"/>
          <a:ext cx="8153400" cy="4206240"/>
        </p:xfrm>
        <a:graphic>
          <a:graphicData uri="http://schemas.openxmlformats.org/drawingml/2006/table">
            <a:tbl>
              <a:tblPr firstRow="1" bandRow="1">
                <a:tableStyleId>{5C22544A-7EE6-4342-B048-85BDC9FD1C3A}</a:tableStyleId>
              </a:tblPr>
              <a:tblGrid>
                <a:gridCol w="2717800"/>
                <a:gridCol w="2717800"/>
                <a:gridCol w="2717800"/>
              </a:tblGrid>
              <a:tr h="616577">
                <a:tc>
                  <a:txBody>
                    <a:bodyPr/>
                    <a:lstStyle/>
                    <a:p>
                      <a:pPr algn="ctr"/>
                      <a:r>
                        <a:rPr lang="en-US" sz="2400" dirty="0" smtClean="0"/>
                        <a:t>Formative</a:t>
                      </a:r>
                      <a:r>
                        <a:rPr lang="en-US" sz="2400" baseline="0" dirty="0" smtClean="0"/>
                        <a:t> Scores</a:t>
                      </a:r>
                      <a:endParaRPr lang="en-US" sz="2400" dirty="0"/>
                    </a:p>
                  </a:txBody>
                  <a:tcPr marL="90593" marR="90593"/>
                </a:tc>
                <a:tc>
                  <a:txBody>
                    <a:bodyPr/>
                    <a:lstStyle/>
                    <a:p>
                      <a:pPr algn="ctr"/>
                      <a:r>
                        <a:rPr lang="en-US" sz="2400" dirty="0" smtClean="0"/>
                        <a:t>Summative Scores</a:t>
                      </a:r>
                      <a:endParaRPr lang="en-US" sz="2400" dirty="0"/>
                    </a:p>
                  </a:txBody>
                  <a:tcPr marL="90593" marR="90593"/>
                </a:tc>
                <a:tc>
                  <a:txBody>
                    <a:bodyPr/>
                    <a:lstStyle/>
                    <a:p>
                      <a:pPr algn="ctr"/>
                      <a:r>
                        <a:rPr lang="en-US" sz="2400" dirty="0" smtClean="0"/>
                        <a:t>Instructional Feedback</a:t>
                      </a:r>
                      <a:endParaRPr lang="en-US" sz="2400" dirty="0"/>
                    </a:p>
                  </a:txBody>
                  <a:tcPr marL="90593" marR="90593"/>
                </a:tc>
              </a:tr>
              <a:tr h="2888623">
                <a:tc>
                  <a:txBody>
                    <a:bodyPr/>
                    <a:lstStyle/>
                    <a:p>
                      <a:r>
                        <a:rPr lang="en-US" sz="2400" dirty="0" smtClean="0"/>
                        <a:t>Recorded</a:t>
                      </a:r>
                      <a:r>
                        <a:rPr lang="en-US" sz="2400" baseline="0" dirty="0" smtClean="0"/>
                        <a:t> and tracked over time</a:t>
                      </a:r>
                    </a:p>
                    <a:p>
                      <a:r>
                        <a:rPr lang="en-US" sz="2400" baseline="0" dirty="0" smtClean="0"/>
                        <a:t>NOT used to determine a grade</a:t>
                      </a:r>
                      <a:endParaRPr lang="en-US" sz="2400" dirty="0"/>
                    </a:p>
                  </a:txBody>
                  <a:tcPr marL="90593" marR="90593"/>
                </a:tc>
                <a:tc>
                  <a:txBody>
                    <a:bodyPr/>
                    <a:lstStyle/>
                    <a:p>
                      <a:r>
                        <a:rPr lang="en-US" sz="2400" dirty="0" smtClean="0"/>
                        <a:t>Recorded</a:t>
                      </a:r>
                      <a:r>
                        <a:rPr lang="en-US" sz="2400" baseline="0" dirty="0" smtClean="0"/>
                        <a:t> and tracked</a:t>
                      </a:r>
                    </a:p>
                    <a:p>
                      <a:r>
                        <a:rPr lang="en-US" sz="2400" baseline="0" dirty="0" smtClean="0"/>
                        <a:t>Represent a student’s final status after some interval of time</a:t>
                      </a:r>
                    </a:p>
                    <a:p>
                      <a:r>
                        <a:rPr lang="en-US" sz="2400" baseline="0" dirty="0" smtClean="0"/>
                        <a:t>Not necessarily just a “test” at the end of a unit</a:t>
                      </a:r>
                      <a:endParaRPr lang="en-US" sz="2400" dirty="0"/>
                    </a:p>
                  </a:txBody>
                  <a:tcPr marL="90593" marR="90593"/>
                </a:tc>
                <a:tc>
                  <a:txBody>
                    <a:bodyPr/>
                    <a:lstStyle/>
                    <a:p>
                      <a:r>
                        <a:rPr lang="en-US" sz="2400" dirty="0" smtClean="0"/>
                        <a:t>NOT recorded (in a grade-book)</a:t>
                      </a:r>
                    </a:p>
                    <a:p>
                      <a:r>
                        <a:rPr lang="en-US" sz="2400" dirty="0" smtClean="0"/>
                        <a:t>Used to provide students</a:t>
                      </a:r>
                      <a:r>
                        <a:rPr lang="en-US" sz="2400" baseline="0" dirty="0" smtClean="0"/>
                        <a:t> and teacher with information that should change their behavior</a:t>
                      </a:r>
                      <a:endParaRPr lang="en-US" sz="2400" dirty="0"/>
                    </a:p>
                  </a:txBody>
                  <a:tcPr marL="90593" marR="90593"/>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100 Point Scale…</a:t>
            </a:r>
            <a:endParaRPr lang="en-US" dirty="0"/>
          </a:p>
        </p:txBody>
      </p:sp>
      <p:graphicFrame>
        <p:nvGraphicFramePr>
          <p:cNvPr id="4" name="Content Placeholder 3"/>
          <p:cNvGraphicFramePr>
            <a:graphicFrameLocks noGrp="1"/>
          </p:cNvGraphicFramePr>
          <p:nvPr>
            <p:ph sz="quarter" idx="1"/>
          </p:nvPr>
        </p:nvGraphicFramePr>
        <p:xfrm>
          <a:off x="612775" y="1600200"/>
          <a:ext cx="8153400" cy="3388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n-US" dirty="0" smtClean="0"/>
                        <a:t>Items</a:t>
                      </a:r>
                      <a:endParaRPr lang="en-US" dirty="0"/>
                    </a:p>
                  </a:txBody>
                  <a:tcPr marL="90593" marR="90593"/>
                </a:tc>
                <a:tc>
                  <a:txBody>
                    <a:bodyPr/>
                    <a:lstStyle/>
                    <a:p>
                      <a:pPr algn="ctr"/>
                      <a:r>
                        <a:rPr lang="en-US" dirty="0" smtClean="0"/>
                        <a:t>Total Score</a:t>
                      </a:r>
                      <a:endParaRPr lang="en-US" dirty="0"/>
                    </a:p>
                  </a:txBody>
                  <a:tcPr marL="90593" marR="90593"/>
                </a:tc>
              </a:tr>
              <a:tr h="370840">
                <a:tc>
                  <a:txBody>
                    <a:bodyPr/>
                    <a:lstStyle/>
                    <a:p>
                      <a:r>
                        <a:rPr lang="en-US" dirty="0" smtClean="0"/>
                        <a:t>Items</a:t>
                      </a:r>
                      <a:r>
                        <a:rPr lang="en-US" baseline="0" dirty="0" smtClean="0"/>
                        <a:t> 1-10</a:t>
                      </a:r>
                    </a:p>
                    <a:p>
                      <a:r>
                        <a:rPr lang="en-US" baseline="0" dirty="0" smtClean="0"/>
                        <a:t>Require recall of important but simpler content that was explicitly taught </a:t>
                      </a:r>
                      <a:endParaRPr lang="en-US" dirty="0"/>
                    </a:p>
                  </a:txBody>
                  <a:tcPr marL="90593" marR="90593"/>
                </a:tc>
                <a:tc>
                  <a:txBody>
                    <a:bodyPr/>
                    <a:lstStyle/>
                    <a:p>
                      <a:r>
                        <a:rPr lang="en-US" dirty="0" smtClean="0"/>
                        <a:t>Total for section:</a:t>
                      </a:r>
                      <a:endParaRPr lang="en-US" dirty="0"/>
                    </a:p>
                  </a:txBody>
                  <a:tcPr marL="90593" marR="90593"/>
                </a:tc>
              </a:tr>
              <a:tr h="370840">
                <a:tc>
                  <a:txBody>
                    <a:bodyPr/>
                    <a:lstStyle/>
                    <a:p>
                      <a:r>
                        <a:rPr lang="en-US" dirty="0" smtClean="0"/>
                        <a:t>Items 11-14</a:t>
                      </a:r>
                    </a:p>
                    <a:p>
                      <a:r>
                        <a:rPr lang="en-US" dirty="0" smtClean="0"/>
                        <a:t>Ask for application of complex content that was explicitly taught</a:t>
                      </a:r>
                      <a:r>
                        <a:rPr lang="en-US" baseline="0" dirty="0" smtClean="0"/>
                        <a:t> AND in situations similar to what was taught</a:t>
                      </a:r>
                      <a:endParaRPr lang="en-US" dirty="0"/>
                    </a:p>
                  </a:txBody>
                  <a:tcPr marL="90593" marR="90593"/>
                </a:tc>
                <a:tc>
                  <a:txBody>
                    <a:bodyPr/>
                    <a:lstStyle/>
                    <a:p>
                      <a:r>
                        <a:rPr lang="en-US" dirty="0" smtClean="0"/>
                        <a:t>Total for section:</a:t>
                      </a:r>
                      <a:endParaRPr lang="en-US" dirty="0"/>
                    </a:p>
                  </a:txBody>
                  <a:tcPr marL="90593" marR="90593"/>
                </a:tc>
              </a:tr>
              <a:tr h="370840">
                <a:tc>
                  <a:txBody>
                    <a:bodyPr/>
                    <a:lstStyle/>
                    <a:p>
                      <a:r>
                        <a:rPr lang="en-US" dirty="0" smtClean="0"/>
                        <a:t>Items 15-16</a:t>
                      </a:r>
                    </a:p>
                    <a:p>
                      <a:r>
                        <a:rPr lang="en-US" dirty="0" smtClean="0"/>
                        <a:t>Ask for application in new situations that go beyond what was</a:t>
                      </a:r>
                      <a:r>
                        <a:rPr lang="en-US" baseline="0" dirty="0" smtClean="0"/>
                        <a:t> explicitly taught</a:t>
                      </a:r>
                      <a:endParaRPr lang="en-US" dirty="0"/>
                    </a:p>
                  </a:txBody>
                  <a:tcPr marL="90593" marR="90593"/>
                </a:tc>
                <a:tc>
                  <a:txBody>
                    <a:bodyPr/>
                    <a:lstStyle/>
                    <a:p>
                      <a:r>
                        <a:rPr lang="en-US" dirty="0" smtClean="0"/>
                        <a:t>Total for section:</a:t>
                      </a:r>
                      <a:endParaRPr lang="en-US" dirty="0"/>
                    </a:p>
                  </a:txBody>
                  <a:tcPr marL="90593" marR="90593"/>
                </a:tc>
              </a:tr>
            </a:tbl>
          </a:graphicData>
        </a:graphic>
      </p:graphicFrame>
      <p:sp>
        <p:nvSpPr>
          <p:cNvPr id="5" name="TextBox 4"/>
          <p:cNvSpPr txBox="1"/>
          <p:nvPr/>
        </p:nvSpPr>
        <p:spPr>
          <a:xfrm>
            <a:off x="685800" y="5334000"/>
            <a:ext cx="7696200" cy="369332"/>
          </a:xfrm>
          <a:prstGeom prst="rect">
            <a:avLst/>
          </a:prstGeom>
          <a:noFill/>
        </p:spPr>
        <p:txBody>
          <a:bodyPr wrap="square" rtlCol="0">
            <a:spAutoFit/>
          </a:bodyPr>
          <a:lstStyle/>
          <a:p>
            <a:r>
              <a:rPr lang="en-US" dirty="0" smtClean="0"/>
              <a:t>What would each section be worth?  Make sure the total adds up to 100.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100 Point Scale…</a:t>
            </a:r>
            <a:endParaRPr lang="en-US" dirty="0"/>
          </a:p>
        </p:txBody>
      </p:sp>
      <p:graphicFrame>
        <p:nvGraphicFramePr>
          <p:cNvPr id="4" name="Content Placeholder 3"/>
          <p:cNvGraphicFramePr>
            <a:graphicFrameLocks noGrp="1"/>
          </p:cNvGraphicFramePr>
          <p:nvPr>
            <p:ph sz="quarter" idx="1"/>
          </p:nvPr>
        </p:nvGraphicFramePr>
        <p:xfrm>
          <a:off x="612775" y="1600200"/>
          <a:ext cx="8153400" cy="338836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en-US" dirty="0" smtClean="0"/>
                        <a:t>Items</a:t>
                      </a:r>
                      <a:endParaRPr lang="en-US" dirty="0"/>
                    </a:p>
                  </a:txBody>
                  <a:tcPr marL="90593" marR="90593"/>
                </a:tc>
                <a:tc>
                  <a:txBody>
                    <a:bodyPr/>
                    <a:lstStyle/>
                    <a:p>
                      <a:pPr algn="ctr"/>
                      <a:r>
                        <a:rPr lang="en-US" dirty="0" smtClean="0"/>
                        <a:t>Total Score</a:t>
                      </a:r>
                      <a:endParaRPr lang="en-US" dirty="0"/>
                    </a:p>
                  </a:txBody>
                  <a:tcPr marL="90593" marR="90593"/>
                </a:tc>
              </a:tr>
              <a:tr h="370840">
                <a:tc>
                  <a:txBody>
                    <a:bodyPr/>
                    <a:lstStyle/>
                    <a:p>
                      <a:r>
                        <a:rPr lang="en-US" dirty="0" smtClean="0"/>
                        <a:t>Items</a:t>
                      </a:r>
                      <a:r>
                        <a:rPr lang="en-US" baseline="0" dirty="0" smtClean="0"/>
                        <a:t> 1-10</a:t>
                      </a:r>
                    </a:p>
                    <a:p>
                      <a:r>
                        <a:rPr lang="en-US" baseline="0" dirty="0" smtClean="0"/>
                        <a:t>Require recall of important but simpler content that was explicitly taught </a:t>
                      </a:r>
                      <a:endParaRPr lang="en-US" dirty="0"/>
                    </a:p>
                  </a:txBody>
                  <a:tcPr marL="90593" marR="90593"/>
                </a:tc>
                <a:tc>
                  <a:txBody>
                    <a:bodyPr/>
                    <a:lstStyle/>
                    <a:p>
                      <a:r>
                        <a:rPr lang="en-US" dirty="0" smtClean="0"/>
                        <a:t>Total for section</a:t>
                      </a:r>
                      <a:r>
                        <a:rPr lang="en-US" baseline="0" dirty="0" smtClean="0"/>
                        <a:t> if student got all 5 correct:</a:t>
                      </a:r>
                      <a:endParaRPr lang="en-US" dirty="0"/>
                    </a:p>
                  </a:txBody>
                  <a:tcPr marL="90593" marR="90593"/>
                </a:tc>
              </a:tr>
              <a:tr h="370840">
                <a:tc>
                  <a:txBody>
                    <a:bodyPr/>
                    <a:lstStyle/>
                    <a:p>
                      <a:r>
                        <a:rPr lang="en-US" dirty="0" smtClean="0"/>
                        <a:t>Items 11-14</a:t>
                      </a:r>
                    </a:p>
                    <a:p>
                      <a:r>
                        <a:rPr lang="en-US" dirty="0" smtClean="0"/>
                        <a:t>Ask for application of complex content that was explicitly taught</a:t>
                      </a:r>
                      <a:r>
                        <a:rPr lang="en-US" baseline="0" dirty="0" smtClean="0"/>
                        <a:t> AND in situations similar to what was taught</a:t>
                      </a:r>
                      <a:endParaRPr lang="en-US" dirty="0"/>
                    </a:p>
                  </a:txBody>
                  <a:tcPr marL="90593" marR="90593"/>
                </a:tc>
                <a:tc>
                  <a:txBody>
                    <a:bodyPr/>
                    <a:lstStyle/>
                    <a:p>
                      <a:r>
                        <a:rPr lang="en-US" dirty="0" smtClean="0"/>
                        <a:t>Total for section</a:t>
                      </a:r>
                      <a:r>
                        <a:rPr lang="en-US" baseline="0" dirty="0" smtClean="0"/>
                        <a:t> if student got 2 of the 4 correct:</a:t>
                      </a:r>
                      <a:endParaRPr lang="en-US" dirty="0"/>
                    </a:p>
                  </a:txBody>
                  <a:tcPr marL="90593" marR="90593"/>
                </a:tc>
              </a:tr>
              <a:tr h="370840">
                <a:tc>
                  <a:txBody>
                    <a:bodyPr/>
                    <a:lstStyle/>
                    <a:p>
                      <a:r>
                        <a:rPr lang="en-US" dirty="0" smtClean="0"/>
                        <a:t>Items 15-16</a:t>
                      </a:r>
                    </a:p>
                    <a:p>
                      <a:r>
                        <a:rPr lang="en-US" dirty="0" smtClean="0"/>
                        <a:t>Ask for application in new situations that go beyond what was</a:t>
                      </a:r>
                      <a:r>
                        <a:rPr lang="en-US" baseline="0" dirty="0" smtClean="0"/>
                        <a:t> explicitly taught</a:t>
                      </a:r>
                      <a:endParaRPr lang="en-US" dirty="0"/>
                    </a:p>
                  </a:txBody>
                  <a:tcPr marL="90593" marR="90593"/>
                </a:tc>
                <a:tc>
                  <a:txBody>
                    <a:bodyPr/>
                    <a:lstStyle/>
                    <a:p>
                      <a:r>
                        <a:rPr lang="en-US" dirty="0" smtClean="0"/>
                        <a:t>Total for section</a:t>
                      </a:r>
                      <a:r>
                        <a:rPr lang="en-US" baseline="0" dirty="0" smtClean="0"/>
                        <a:t> if students got none of these correct:</a:t>
                      </a:r>
                      <a:endParaRPr lang="en-US" dirty="0"/>
                    </a:p>
                  </a:txBody>
                  <a:tcPr marL="90593" marR="90593"/>
                </a:tc>
              </a:tr>
            </a:tbl>
          </a:graphicData>
        </a:graphic>
      </p:graphicFrame>
      <p:sp>
        <p:nvSpPr>
          <p:cNvPr id="5" name="TextBox 4"/>
          <p:cNvSpPr txBox="1"/>
          <p:nvPr/>
        </p:nvSpPr>
        <p:spPr>
          <a:xfrm>
            <a:off x="685800" y="5334000"/>
            <a:ext cx="7696200" cy="369332"/>
          </a:xfrm>
          <a:prstGeom prst="rect">
            <a:avLst/>
          </a:prstGeom>
          <a:noFill/>
        </p:spPr>
        <p:txBody>
          <a:bodyPr wrap="square" rtlCol="0">
            <a:spAutoFit/>
          </a:bodyPr>
          <a:lstStyle/>
          <a:p>
            <a:r>
              <a:rPr lang="en-US" dirty="0" smtClean="0"/>
              <a:t>What would be this student’s score?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B3AF8629144D040ACF4F8C178758B8D" ma:contentTypeVersion="0" ma:contentTypeDescription="Create a new document." ma:contentTypeScope="" ma:versionID="2dfba90f05f3c64a5170648a7695d4f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7EFD7E0-D3E4-470F-AB11-FFD5D760DA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8CDCA05-57A6-4636-A67A-18AC138DDB91}">
  <ds:schemaRefs>
    <ds:schemaRef ds:uri="http://schemas.microsoft.com/sharepoint/v3/contenttype/forms"/>
  </ds:schemaRefs>
</ds:datastoreItem>
</file>

<file path=customXml/itemProps3.xml><?xml version="1.0" encoding="utf-8"?>
<ds:datastoreItem xmlns:ds="http://schemas.openxmlformats.org/officeDocument/2006/customXml" ds:itemID="{539E4718-C56A-420C-9D38-93F739674753}">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Median</Template>
  <TotalTime>267</TotalTime>
  <Words>2121</Words>
  <Application>Microsoft Office PowerPoint</Application>
  <PresentationFormat>On-screen Show (4:3)</PresentationFormat>
  <Paragraphs>378</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Median</vt:lpstr>
      <vt:lpstr>Assessment and Grading</vt:lpstr>
      <vt:lpstr>Identify Clear Learning Targets</vt:lpstr>
      <vt:lpstr>What is a discipline?</vt:lpstr>
      <vt:lpstr>Research on Feedback</vt:lpstr>
      <vt:lpstr>Evaluation by Rule</vt:lpstr>
      <vt:lpstr>Types of Assessment &amp; Their Uses</vt:lpstr>
      <vt:lpstr>Uses of Assessment</vt:lpstr>
      <vt:lpstr>The 100 Point Scale…</vt:lpstr>
      <vt:lpstr>The 100 Point Scale…</vt:lpstr>
      <vt:lpstr>The 4 Point Scale with Explicit Performance Descriptors…</vt:lpstr>
      <vt:lpstr>Types of Items on Assessments</vt:lpstr>
      <vt:lpstr>Let’s try this again…</vt:lpstr>
      <vt:lpstr>Student Involvement</vt:lpstr>
      <vt:lpstr>Conversion to Percents</vt:lpstr>
      <vt:lpstr>Developing Scales</vt:lpstr>
      <vt:lpstr>Purpose of Assessment</vt:lpstr>
      <vt:lpstr>Purposes of Grading</vt:lpstr>
      <vt:lpstr>Slide 18</vt:lpstr>
      <vt:lpstr>Conclusions from the Research</vt:lpstr>
      <vt:lpstr>Conclusions from the Research</vt:lpstr>
      <vt:lpstr>What to do about grading??</vt:lpstr>
      <vt:lpstr>More Conclusions from the Research</vt:lpstr>
      <vt:lpstr>What score would you give these students?</vt:lpstr>
      <vt:lpstr>Questionable Grading Practices</vt:lpstr>
      <vt:lpstr>Alternatives to Averaging</vt:lpstr>
      <vt:lpstr>Alternatives to Giving Zeros</vt:lpstr>
      <vt:lpstr>NOW what score would you give these students?</vt:lpstr>
      <vt:lpstr>Conclusion from Research</vt:lpstr>
      <vt:lpstr>Guidelines for Better Practice</vt:lpstr>
      <vt:lpstr>A Balanced Assessment System</vt:lpstr>
      <vt:lpstr>Reliability is Difficult to Achieve</vt:lpstr>
      <vt:lpstr>Quality Criteria for Writing Assessments</vt:lpstr>
      <vt:lpstr>Essential Learnings and Standards</vt:lpstr>
      <vt:lpstr>Proficiency Scales</vt:lpstr>
      <vt:lpstr>Validity &amp; Fairness</vt:lpstr>
      <vt:lpstr>Reliability and Validity</vt:lpstr>
      <vt:lpstr>Strategies to Increase Reliability and Validity</vt:lpstr>
      <vt:lpstr>Example of Split Half Score Sheet</vt:lpstr>
    </vt:vector>
  </TitlesOfParts>
  <Company>DMPS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and Grading</dc:title>
  <dc:creator>Carlile, Crista (CURR)</dc:creator>
  <cp:lastModifiedBy>Carlile, Crista (CURR)</cp:lastModifiedBy>
  <cp:revision>42</cp:revision>
  <dcterms:created xsi:type="dcterms:W3CDTF">2010-04-20T16:30:06Z</dcterms:created>
  <dcterms:modified xsi:type="dcterms:W3CDTF">2010-04-20T20:57:17Z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0x0101005B3AF8629144D040ACF4F8C178758B8D</vt:lpwstr>
  </property>
</Properties>
</file>